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84" r:id="rId7"/>
    <p:sldId id="261" r:id="rId8"/>
    <p:sldId id="359" r:id="rId9"/>
    <p:sldId id="263" r:id="rId10"/>
    <p:sldId id="360" r:id="rId11"/>
    <p:sldId id="361" r:id="rId12"/>
    <p:sldId id="416" r:id="rId13"/>
    <p:sldId id="267" r:id="rId14"/>
    <p:sldId id="301" r:id="rId15"/>
    <p:sldId id="381" r:id="rId16"/>
    <p:sldId id="344" r:id="rId17"/>
    <p:sldId id="417" r:id="rId18"/>
    <p:sldId id="268" r:id="rId19"/>
    <p:sldId id="397" r:id="rId20"/>
    <p:sldId id="398" r:id="rId21"/>
    <p:sldId id="269" r:id="rId22"/>
    <p:sldId id="271" r:id="rId23"/>
    <p:sldId id="272" r:id="rId24"/>
    <p:sldId id="273" r:id="rId25"/>
    <p:sldId id="419" r:id="rId26"/>
    <p:sldId id="327" r:id="rId27"/>
    <p:sldId id="402" r:id="rId28"/>
    <p:sldId id="335" r:id="rId29"/>
    <p:sldId id="274" r:id="rId30"/>
    <p:sldId id="403" r:id="rId31"/>
    <p:sldId id="275" r:id="rId32"/>
    <p:sldId id="414" r:id="rId33"/>
    <p:sldId id="276" r:id="rId34"/>
    <p:sldId id="279" r:id="rId35"/>
    <p:sldId id="277" r:id="rId36"/>
    <p:sldId id="422" r:id="rId37"/>
    <p:sldId id="420" r:id="rId38"/>
    <p:sldId id="283" r:id="rId3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ri baruah" initials="jb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86" d="100"/>
          <a:sy n="86" d="100"/>
        </p:scale>
        <p:origin x="2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543B-A81A-4585-AA07-F44F7AFDBFAF}" type="datetimeFigureOut">
              <a:rPr lang="en-IN" smtClean="0"/>
              <a:t>22-11-2024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63126-3EE9-4B49-81E9-C1AD02983C71}" type="slidenum">
              <a:rPr lang="en-IN" smtClean="0"/>
              <a:t>‹#›</a:t>
            </a:fld>
            <a:endParaRPr lang="en-IN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543B-A81A-4585-AA07-F44F7AFDBFAF}" type="datetimeFigureOut">
              <a:rPr lang="en-IN" smtClean="0"/>
              <a:t>22-11-2024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63126-3EE9-4B49-81E9-C1AD02983C7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543B-A81A-4585-AA07-F44F7AFDBFAF}" type="datetimeFigureOut">
              <a:rPr lang="en-IN" smtClean="0"/>
              <a:t>22-11-2024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63126-3EE9-4B49-81E9-C1AD02983C7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543B-A81A-4585-AA07-F44F7AFDBFAF}" type="datetimeFigureOut">
              <a:rPr lang="en-IN" smtClean="0"/>
              <a:t>22-11-2024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63126-3EE9-4B49-81E9-C1AD02983C71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543B-A81A-4585-AA07-F44F7AFDBFAF}" type="datetimeFigureOut">
              <a:rPr lang="en-IN" smtClean="0"/>
              <a:t>22-11-2024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63126-3EE9-4B49-81E9-C1AD02983C7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543B-A81A-4585-AA07-F44F7AFDBFAF}" type="datetimeFigureOut">
              <a:rPr lang="en-IN" smtClean="0"/>
              <a:t>22-11-2024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63126-3EE9-4B49-81E9-C1AD02983C71}" type="slidenum">
              <a:rPr lang="en-IN" smtClean="0"/>
              <a:t>‹#›</a:t>
            </a:fld>
            <a:endParaRPr lang="en-IN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543B-A81A-4585-AA07-F44F7AFDBFAF}" type="datetimeFigureOut">
              <a:rPr lang="en-IN" smtClean="0"/>
              <a:t>22-11-2024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63126-3EE9-4B49-81E9-C1AD02983C7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543B-A81A-4585-AA07-F44F7AFDBFAF}" type="datetimeFigureOut">
              <a:rPr lang="en-IN" smtClean="0"/>
              <a:t>22-11-2024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63126-3EE9-4B49-81E9-C1AD02983C7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543B-A81A-4585-AA07-F44F7AFDBFAF}" type="datetimeFigureOut">
              <a:rPr lang="en-IN" smtClean="0"/>
              <a:t>22-11-2024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63126-3EE9-4B49-81E9-C1AD02983C7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543B-A81A-4585-AA07-F44F7AFDBFAF}" type="datetimeFigureOut">
              <a:rPr lang="en-IN" smtClean="0"/>
              <a:t>22-11-2024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63126-3EE9-4B49-81E9-C1AD02983C7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543B-A81A-4585-AA07-F44F7AFDBFAF}" type="datetimeFigureOut">
              <a:rPr lang="en-IN" smtClean="0"/>
              <a:t>22-11-2024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63126-3EE9-4B49-81E9-C1AD02983C7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543B-A81A-4585-AA07-F44F7AFDBFAF}" type="datetimeFigureOut">
              <a:rPr lang="en-IN" smtClean="0"/>
              <a:t>22-11-2024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63126-3EE9-4B49-81E9-C1AD02983C7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543B-A81A-4585-AA07-F44F7AFDBFAF}" type="datetimeFigureOut">
              <a:rPr lang="en-IN" smtClean="0"/>
              <a:t>22-11-2024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63126-3EE9-4B49-81E9-C1AD02983C7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543B-A81A-4585-AA07-F44F7AFDBFAF}" type="datetimeFigureOut">
              <a:rPr lang="en-IN" smtClean="0"/>
              <a:t>22-11-2024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63126-3EE9-4B49-81E9-C1AD02983C7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543B-A81A-4585-AA07-F44F7AFDBFAF}" type="datetimeFigureOut">
              <a:rPr lang="en-IN" smtClean="0"/>
              <a:t>22-11-2024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63126-3EE9-4B49-81E9-C1AD02983C7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543B-A81A-4585-AA07-F44F7AFDBFAF}" type="datetimeFigureOut">
              <a:rPr lang="en-IN" smtClean="0"/>
              <a:t>22-11-2024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63126-3EE9-4B49-81E9-C1AD02983C7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543B-A81A-4585-AA07-F44F7AFDBFAF}" type="datetimeFigureOut">
              <a:rPr lang="en-IN" smtClean="0"/>
              <a:t>22-11-2024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63126-3EE9-4B49-81E9-C1AD02983C7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543B-A81A-4585-AA07-F44F7AFDBFAF}" type="datetimeFigureOut">
              <a:rPr lang="en-IN" smtClean="0"/>
              <a:t>22-11-2024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63126-3EE9-4B49-81E9-C1AD02983C7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344543B-A81A-4585-AA07-F44F7AFDBFAF}" type="datetimeFigureOut">
              <a:rPr lang="en-IN" smtClean="0"/>
              <a:t>22-11-2024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7263126-3EE9-4B49-81E9-C1AD02983C71}" type="slidenum">
              <a:rPr lang="en-IN" smtClean="0"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245" y="1477010"/>
            <a:ext cx="10233660" cy="3560445"/>
          </a:xfrm>
        </p:spPr>
        <p:txBody>
          <a:bodyPr>
            <a:prstTxWarp prst="textPlain">
              <a:avLst/>
            </a:prstTxWarp>
            <a:normAutofit/>
          </a:bodyPr>
          <a:lstStyle/>
          <a:p>
            <a:pPr algn="ctr"/>
            <a:r>
              <a:rPr lang="en-I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PERSONAL PROFILE</a:t>
            </a:r>
            <a:br>
              <a:rPr lang="en-IN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OF</a:t>
            </a:r>
            <a:br>
              <a:rPr lang="en-IN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MRS. JURI BARUAH</a:t>
            </a:r>
            <a:br>
              <a:rPr lang="en-I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IN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HOD</a:t>
            </a:r>
            <a:br>
              <a:rPr lang="en-I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IN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 DEPARTMENT</a:t>
            </a:r>
            <a:br>
              <a:rPr lang="en-IN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MELAMORA COLLEGE</a:t>
            </a:r>
            <a:br>
              <a:rPr lang="en-IN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IN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GOLAGHAT, ASSAM</a:t>
            </a:r>
            <a:br>
              <a:rPr lang="en-IN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IN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IN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IN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IN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PIN-785702</a:t>
            </a:r>
          </a:p>
        </p:txBody>
      </p:sp>
      <p:sp>
        <p:nvSpPr>
          <p:cNvPr id="4" name="Text Box 3"/>
          <p:cNvSpPr txBox="1"/>
          <p:nvPr/>
        </p:nvSpPr>
        <p:spPr>
          <a:xfrm>
            <a:off x="3295015" y="5553710"/>
            <a:ext cx="48793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C00000"/>
                </a:solidFill>
              </a:rPr>
              <a:t>E-mail </a:t>
            </a:r>
            <a:r>
              <a:rPr lang="en-US"/>
              <a:t>: juribaruah.glt@rediffmail.com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-68580" y="0"/>
          <a:ext cx="12261850" cy="7016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1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91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76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5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443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948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 Workshop on “Good Academic Research Integrity in the context of National Education Policy-2020”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 Day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lang="en-US" sz="1800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June, 2022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UGC-HRDC Sambalpur University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545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 Workshop on “Framework of Global Citizenship in Higher Education in the context of National Policy-2020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Day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r>
                        <a:rPr lang="en-US" sz="1800" b="1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June, 2022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UGC-HRDC Sambalpur University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72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10 Days Online Workshop on “ICT Tools”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Days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16th - 25th August,2022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Indian Teacher Education Community, Indore (M.P.)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7792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IN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7days Online FDP on “Qualitative Research”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7 Days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en-US" sz="1800" b="1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to 23</a:t>
                      </a:r>
                      <a:r>
                        <a:rPr lang="en-US" sz="1800" b="1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rd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October, 2022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Indian Teacher Education Community, Indore (M.P)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7127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IN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Workshop on “Science, Society and Innovation”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1 Day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en-US" sz="1800" b="1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nd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October, 2022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Jaya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Gogoi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College Teachers Unit and IQAC in Collaboration with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Golaghat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Zonal Committee (ACTA)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1216737"/>
              </p:ext>
            </p:extLst>
          </p:nvPr>
        </p:nvGraphicFramePr>
        <p:xfrm>
          <a:off x="0" y="0"/>
          <a:ext cx="12195175" cy="8855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7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38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1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187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805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0748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IN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 Weeklong FDP on “Academic Writing and Publication”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Days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01/11/2022 to 07/11/2022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Teaching Learning Centre, Tezpur University in association with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Sibsagar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Girls’ College,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Sibsagar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Assam &amp;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Duliajan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College, Dibrugarh, Assam.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748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1-Week FDP on “Digital Literacy”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Days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21/11/2022 to 27/11/2022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IQAC and Research &amp; Publication Cell, Uttar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Kampith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Mahavidyalaya,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Jagara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Assam in collaboration with, ICT Academy(An initiative of Govt. of India)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4274782"/>
                  </a:ext>
                </a:extLst>
              </a:tr>
              <a:tr h="138236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IN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IN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Training Programme for all the Drawing and Disbursing Officers under DHE, Assam.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IN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Days.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IN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02/03/2023 to 04/03/2023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IN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Deputy Director of Training &amp; In-charge Training Cell, Assam Administrative Staff College,Guwahati.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692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en-IN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en-IN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National Level workshop on “Econometric Analysis and Interpretation Using STATA.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en-IN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en-IN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20/03/2023 to 22/03/2023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en-IN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Dept. of Economics Govt. Model College, Deithor in collaboration with  Dept. of Economics , Gargaon College, Simaluguri.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8692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en-IN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en-IN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Online Training </a:t>
                      </a:r>
                      <a:r>
                        <a:rPr lang="en-US" altLang="en-IN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Programme</a:t>
                      </a:r>
                      <a:r>
                        <a:rPr lang="en-US" altLang="en-IN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on “Basics of MS Word”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en-IN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en-IN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01/06/2023 to 07/06/2023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en-IN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Indian Teacher Education Community, Indore(M.P.)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769386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8F5DE-9710-6D78-0D18-8B4761C74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60C445F-FC05-0EEC-D766-A02DFCF565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8653384"/>
              </p:ext>
            </p:extLst>
          </p:nvPr>
        </p:nvGraphicFramePr>
        <p:xfrm>
          <a:off x="-55418" y="0"/>
          <a:ext cx="12247418" cy="6511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9818">
                  <a:extLst>
                    <a:ext uri="{9D8B030D-6E8A-4147-A177-3AD203B41FA5}">
                      <a16:colId xmlns:a16="http://schemas.microsoft.com/office/drawing/2014/main" val="2641521215"/>
                    </a:ext>
                  </a:extLst>
                </a:gridCol>
                <a:gridCol w="2632364">
                  <a:extLst>
                    <a:ext uri="{9D8B030D-6E8A-4147-A177-3AD203B41FA5}">
                      <a16:colId xmlns:a16="http://schemas.microsoft.com/office/drawing/2014/main" val="626457542"/>
                    </a:ext>
                  </a:extLst>
                </a:gridCol>
                <a:gridCol w="1496291">
                  <a:extLst>
                    <a:ext uri="{9D8B030D-6E8A-4147-A177-3AD203B41FA5}">
                      <a16:colId xmlns:a16="http://schemas.microsoft.com/office/drawing/2014/main" val="2773284699"/>
                    </a:ext>
                  </a:extLst>
                </a:gridCol>
                <a:gridCol w="2507672">
                  <a:extLst>
                    <a:ext uri="{9D8B030D-6E8A-4147-A177-3AD203B41FA5}">
                      <a16:colId xmlns:a16="http://schemas.microsoft.com/office/drawing/2014/main" val="2822297088"/>
                    </a:ext>
                  </a:extLst>
                </a:gridCol>
                <a:gridCol w="4641273">
                  <a:extLst>
                    <a:ext uri="{9D8B030D-6E8A-4147-A177-3AD203B41FA5}">
                      <a16:colId xmlns:a16="http://schemas.microsoft.com/office/drawing/2014/main" val="1542630601"/>
                    </a:ext>
                  </a:extLst>
                </a:gridCol>
              </a:tblGrid>
              <a:tr h="857250">
                <a:tc>
                  <a:txBody>
                    <a:bodyPr/>
                    <a:lstStyle/>
                    <a:p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IN" sz="1800" b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Online FDP on “Creative Thinking”</a:t>
                      </a:r>
                      <a:endParaRPr lang="en-IN" sz="18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days</a:t>
                      </a:r>
                      <a:endParaRPr lang="en-IN" sz="18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26/06/2023 to 02/07/2023</a:t>
                      </a:r>
                      <a:endParaRPr lang="en-IN" sz="18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IQAC and Digital Cell, Kanya Mahavidyalaya, Guwahati, Assam in collaboration with , ICT Academy</a:t>
                      </a:r>
                      <a:endParaRPr lang="en-IN" sz="18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4933763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</a:t>
                      </a:r>
                      <a:endParaRPr lang="en-IN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Online FDP on “Research Paper Writing and Uses of Statistical Tool in Research”</a:t>
                      </a:r>
                    </a:p>
                    <a:p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14/12/2023 to 20/12/2023</a:t>
                      </a:r>
                    </a:p>
                    <a:p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Department of Economics, </a:t>
                      </a:r>
                      <a:r>
                        <a:rPr lang="en-US" sz="16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Govt.Model</a:t>
                      </a:r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College, </a:t>
                      </a:r>
                      <a:r>
                        <a:rPr lang="en-US" sz="16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Deithor</a:t>
                      </a:r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 collaboration with VART Research, Mumbai.</a:t>
                      </a:r>
                    </a:p>
                    <a:p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5792161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6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6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6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9888138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6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6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6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671939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6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6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6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131172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6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6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6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9061838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en-IN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5446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3854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9" name="Table 9"/>
          <p:cNvGraphicFramePr>
            <a:graphicFrameLocks noGrp="1"/>
          </p:cNvGraphicFramePr>
          <p:nvPr>
            <p:ph idx="1"/>
          </p:nvPr>
        </p:nvGraphicFramePr>
        <p:xfrm>
          <a:off x="0" y="764931"/>
          <a:ext cx="12191998" cy="6231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1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78982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8982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8982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982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8982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8982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8982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78982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-8792" y="-60325"/>
            <a:ext cx="12200792" cy="6585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b="1" dirty="0">
                <a:solidFill>
                  <a:srgbClr val="FFFF00"/>
                </a:solidFill>
              </a:rPr>
              <a:t>PARTICIPATION IN SEMINAR/CONFERENCE (With Paper</a:t>
            </a:r>
            <a:r>
              <a:rPr lang="en-US" altLang="en-IN" sz="2000" b="1" dirty="0">
                <a:solidFill>
                  <a:srgbClr val="FFFF00"/>
                </a:solidFill>
              </a:rPr>
              <a:t>/Without paper)</a:t>
            </a:r>
          </a:p>
        </p:txBody>
      </p:sp>
      <p:sp>
        <p:nvSpPr>
          <p:cNvPr id="8" name="Rectangle 7"/>
          <p:cNvSpPr/>
          <p:nvPr/>
        </p:nvSpPr>
        <p:spPr>
          <a:xfrm>
            <a:off x="-8792" y="844062"/>
            <a:ext cx="12200792" cy="6152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aphicFrame>
        <p:nvGraphicFramePr>
          <p:cNvPr id="3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3948910"/>
              </p:ext>
            </p:extLst>
          </p:nvPr>
        </p:nvGraphicFramePr>
        <p:xfrm>
          <a:off x="-1" y="598201"/>
          <a:ext cx="12188956" cy="68087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2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4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53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52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47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68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909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28181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Sl. No  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Title of Paper</a:t>
                      </a:r>
                      <a:endParaRPr lang="en-IN" sz="16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6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Title of the</a:t>
                      </a:r>
                      <a:endParaRPr lang="en-IN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Seminar/conference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en-IN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Organized by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Date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SPONSORED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IN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en-IN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70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Mamoni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Raisom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Goswamir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Dotal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Hatir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Uyane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Khuwa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Hauda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aru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Neelakanthi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Brajat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Pratibrota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Nari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Jibanar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Chitran”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UGC sponsored National Seminar on ‘’Assamese Language,Literature, Culture and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Mamoni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Raisom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Goswami.’’ 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Furkating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College,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Furkating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(Assam)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28th &amp; 29th June,2015</a:t>
                      </a:r>
                      <a:endParaRPr lang="en-IN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	 </a:t>
                      </a:r>
                      <a:endParaRPr lang="en-IN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altLang="en-IN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IN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IN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IN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UGC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686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“Uttar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Bharator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Nari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Sikhyar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Eti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Bislekhon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”</a:t>
                      </a:r>
                      <a:endParaRPr lang="en-IN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Historical Significance of women in North East Bharat with special Reference to Assam 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Department of History, Jorhat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Kendriya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Mahavidyalaya &amp;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Bharatiya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Itihas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Sankalan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Samiti, Jorhat Dist.in collaboration with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Bharatiya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Itihas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Sankalan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Samiti, Assam.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en-US" sz="1600" b="1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&amp; 19th January ,2016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altLang="en-IN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N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IN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UGC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990">
                <a:tc>
                  <a:txBody>
                    <a:bodyPr/>
                    <a:lstStyle/>
                    <a:p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s 3"/>
          <p:cNvSpPr/>
          <p:nvPr/>
        </p:nvSpPr>
        <p:spPr>
          <a:xfrm>
            <a:off x="0" y="0"/>
            <a:ext cx="12192635" cy="68586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7172855"/>
              </p:ext>
            </p:extLst>
          </p:nvPr>
        </p:nvGraphicFramePr>
        <p:xfrm>
          <a:off x="-71438" y="0"/>
          <a:ext cx="12263438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3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75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850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73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42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787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93072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Asomor</a:t>
                      </a: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Lokabadya</a:t>
                      </a: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Dhol</a:t>
                      </a: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Ek </a:t>
                      </a:r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Tathyabhittik</a:t>
                      </a: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Bislekhon</a:t>
                      </a: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Festivals of Ethnic </a:t>
                      </a:r>
                    </a:p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Groups in North-East India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Department of Sociology, Moran Mahila Mahavidyalaya, </a:t>
                      </a:r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Sibsagar</a:t>
                      </a: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Assam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06/02/2016 and 07/02/2016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ICSSR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350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Golokikoronor</a:t>
                      </a: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Pekhyapatat</a:t>
                      </a: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Gandhir</a:t>
                      </a: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Arthanaitik</a:t>
                      </a: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Nitir</a:t>
                      </a: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Prahangikata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Asomor</a:t>
                      </a: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Bikhesh</a:t>
                      </a: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Ullekhonire</a:t>
                      </a: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Relevance of Mahatma Gandhi and His Ideology in Contemporary Society.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Gandhian Study Centre, JDSG College, Bokakhat in collaboration with Bokakhat Sub-Divisional Journalists’  Association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21/03/2016 and 22/03/2016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UGC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376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---------------------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Relevance of Sir Syed in the Contemporary World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Sir Syed Awareness Forum(SAF) at </a:t>
                      </a:r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Muktakash</a:t>
                      </a: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Manch, Aligarh Mahotsav, Exhibition Ground, Aligarh.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04/02/2020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-----------</a:t>
                      </a:r>
                    </a:p>
                    <a:p>
                      <a:pPr>
                        <a:lnSpc>
                          <a:spcPct val="150000"/>
                        </a:lnSpc>
                        <a:buNone/>
                      </a:pP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buNone/>
                      </a:pP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buNone/>
                      </a:pP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5445363"/>
              </p:ext>
            </p:extLst>
          </p:nvPr>
        </p:nvGraphicFramePr>
        <p:xfrm>
          <a:off x="-635" y="-3176"/>
          <a:ext cx="12192635" cy="6861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4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1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575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7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477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4681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Role of Assamese Women in Freedom</a:t>
                      </a:r>
                      <a:endParaRPr lang="en-US" sz="18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Movement of India with Spcial Reference to Kanaklota Borua</a:t>
                      </a:r>
                      <a:endParaRPr lang="en-US" sz="18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Contribution of Assam in Freedom Movement of Assam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Department of History and Management, Golaghat Commerce College, Golaghat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11/03/2022 and 12/03/2022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ICSSR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755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“Status of Women Education in Assam with Special Reference to Golaghat District,”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Contemporary Gender Issues:- Prospects &amp; Challenges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Department of Political Science &amp; Department of English, in collaboration with IQAC, Ledo College &amp; ICT Academy</a:t>
                      </a:r>
                    </a:p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(an initiative of Govt. of India.)</a:t>
                      </a:r>
                    </a:p>
                    <a:p>
                      <a:pPr>
                        <a:lnSpc>
                          <a:spcPct val="150000"/>
                        </a:lnSpc>
                        <a:buNone/>
                      </a:pP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24/07/2022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----------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4681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Attended without Paper Presentation.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One Day National Seminar(Online)</a:t>
                      </a:r>
                    </a:p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 “Geography Day”.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Department of Geography,Mahatma Phule Mahavidyalaya, Kingaon Tq.</a:t>
                      </a:r>
                    </a:p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AhmedpurDist. Latur State.Maharastra.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15/01/2022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-----------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s 3"/>
          <p:cNvSpPr/>
          <p:nvPr/>
        </p:nvSpPr>
        <p:spPr>
          <a:xfrm>
            <a:off x="0" y="-24765"/>
            <a:ext cx="12313285" cy="688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9139287"/>
              </p:ext>
            </p:extLst>
          </p:nvPr>
        </p:nvGraphicFramePr>
        <p:xfrm>
          <a:off x="1" y="1"/>
          <a:ext cx="12313284" cy="742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98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96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82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83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21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17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724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27154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Attended without paper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Seminar on “Challenges of Agricultural Sector.”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Dept. of Sociology,</a:t>
                      </a:r>
                    </a:p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Mahatma Phule Mahavidyalaya, Kingdom in collaboration with IQAC.</a:t>
                      </a:r>
                    </a:p>
                    <a:p>
                      <a:pPr>
                        <a:lnSpc>
                          <a:spcPct val="150000"/>
                        </a:lnSpc>
                        <a:buNone/>
                      </a:pP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18/03/2023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6545493"/>
                  </a:ext>
                </a:extLst>
              </a:tr>
              <a:tr h="137176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Attended without paper </a:t>
                      </a:r>
                    </a:p>
                    <a:p>
                      <a:pPr>
                        <a:lnSpc>
                          <a:spcPct val="150000"/>
                        </a:lnSpc>
                        <a:buNone/>
                      </a:pP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Seminar on “India and the Changing Reality of Globalized World”</a:t>
                      </a:r>
                    </a:p>
                    <a:p>
                      <a:pPr>
                        <a:lnSpc>
                          <a:spcPct val="150000"/>
                        </a:lnSpc>
                        <a:buNone/>
                      </a:pP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Govt. Degree college for women, Pulwama</a:t>
                      </a:r>
                    </a:p>
                    <a:p>
                      <a:pPr>
                        <a:lnSpc>
                          <a:spcPct val="150000"/>
                        </a:lnSpc>
                        <a:buNone/>
                      </a:pP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20/03/2023</a:t>
                      </a:r>
                    </a:p>
                    <a:p>
                      <a:pPr>
                        <a:lnSpc>
                          <a:spcPct val="150000"/>
                        </a:lnSpc>
                        <a:buNone/>
                      </a:pP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National</a:t>
                      </a:r>
                    </a:p>
                    <a:p>
                      <a:pPr>
                        <a:lnSpc>
                          <a:spcPct val="150000"/>
                        </a:lnSpc>
                        <a:buNone/>
                      </a:pP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9704139"/>
                  </a:ext>
                </a:extLst>
              </a:tr>
              <a:tr h="227154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Attended without Paper Presentation.</a:t>
                      </a:r>
                    </a:p>
                    <a:p>
                      <a:pPr>
                        <a:lnSpc>
                          <a:spcPct val="150000"/>
                        </a:lnSpc>
                        <a:buNone/>
                      </a:pP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buNone/>
                      </a:pP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buNone/>
                      </a:pP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Seminar on “Role of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Inflibnet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Tranformation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 Higher Education”</a:t>
                      </a:r>
                    </a:p>
                    <a:p>
                      <a:pPr>
                        <a:lnSpc>
                          <a:spcPct val="150000"/>
                        </a:lnSpc>
                        <a:buNone/>
                      </a:pP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Organized by Shri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Renukadevi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Arts, Commerce and Science Mahavidyalaya, Mahur.</a:t>
                      </a:r>
                    </a:p>
                    <a:p>
                      <a:pPr>
                        <a:lnSpc>
                          <a:spcPct val="150000"/>
                        </a:lnSpc>
                        <a:buNone/>
                      </a:pP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25/03/2023</a:t>
                      </a:r>
                    </a:p>
                    <a:p>
                      <a:pPr>
                        <a:lnSpc>
                          <a:spcPct val="150000"/>
                        </a:lnSpc>
                        <a:buNone/>
                      </a:pP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National</a:t>
                      </a:r>
                    </a:p>
                    <a:p>
                      <a:pPr>
                        <a:lnSpc>
                          <a:spcPct val="150000"/>
                        </a:lnSpc>
                        <a:buNone/>
                      </a:pP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buNone/>
                      </a:pP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3184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DC6AC-01CF-8307-9110-8613F51C2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BEEE085-5B2B-835D-200C-0EA4C0AA84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680062"/>
              </p:ext>
            </p:extLst>
          </p:nvPr>
        </p:nvGraphicFramePr>
        <p:xfrm>
          <a:off x="6" y="-587248"/>
          <a:ext cx="12191994" cy="7010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979">
                  <a:extLst>
                    <a:ext uri="{9D8B030D-6E8A-4147-A177-3AD203B41FA5}">
                      <a16:colId xmlns:a16="http://schemas.microsoft.com/office/drawing/2014/main" val="2189607418"/>
                    </a:ext>
                  </a:extLst>
                </a:gridCol>
                <a:gridCol w="1992053">
                  <a:extLst>
                    <a:ext uri="{9D8B030D-6E8A-4147-A177-3AD203B41FA5}">
                      <a16:colId xmlns:a16="http://schemas.microsoft.com/office/drawing/2014/main" val="1739430484"/>
                    </a:ext>
                  </a:extLst>
                </a:gridCol>
                <a:gridCol w="2600325">
                  <a:extLst>
                    <a:ext uri="{9D8B030D-6E8A-4147-A177-3AD203B41FA5}">
                      <a16:colId xmlns:a16="http://schemas.microsoft.com/office/drawing/2014/main" val="4291778151"/>
                    </a:ext>
                  </a:extLst>
                </a:gridCol>
                <a:gridCol w="3143252">
                  <a:extLst>
                    <a:ext uri="{9D8B030D-6E8A-4147-A177-3AD203B41FA5}">
                      <a16:colId xmlns:a16="http://schemas.microsoft.com/office/drawing/2014/main" val="837687260"/>
                    </a:ext>
                  </a:extLst>
                </a:gridCol>
                <a:gridCol w="1385885">
                  <a:extLst>
                    <a:ext uri="{9D8B030D-6E8A-4147-A177-3AD203B41FA5}">
                      <a16:colId xmlns:a16="http://schemas.microsoft.com/office/drawing/2014/main" val="90484258"/>
                    </a:ext>
                  </a:extLst>
                </a:gridCol>
                <a:gridCol w="1216571">
                  <a:extLst>
                    <a:ext uri="{9D8B030D-6E8A-4147-A177-3AD203B41FA5}">
                      <a16:colId xmlns:a16="http://schemas.microsoft.com/office/drawing/2014/main" val="2659849213"/>
                    </a:ext>
                  </a:extLst>
                </a:gridCol>
                <a:gridCol w="1259929">
                  <a:extLst>
                    <a:ext uri="{9D8B030D-6E8A-4147-A177-3AD203B41FA5}">
                      <a16:colId xmlns:a16="http://schemas.microsoft.com/office/drawing/2014/main" val="3986164843"/>
                    </a:ext>
                  </a:extLst>
                </a:gridCol>
              </a:tblGrid>
              <a:tr h="334473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alt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</a:t>
                      </a:r>
                      <a:endParaRPr lang="en-IN" alt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alt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“An Overview on Swami Vivekananda Assam Youth Empowerment Scheme”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alt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Seminar on “Prospects &amp; Challenges of Skill Development for Youth Empowerment and Nation Building.”</a:t>
                      </a:r>
                    </a:p>
                    <a:p>
                      <a:pPr>
                        <a:lnSpc>
                          <a:spcPct val="150000"/>
                        </a:lnSpc>
                        <a:buNone/>
                      </a:pPr>
                      <a:endParaRPr lang="en-IN" alt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Organized by NSS Unit, in collaboration with IQAC, Jaya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Gogoi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College.</a:t>
                      </a:r>
                    </a:p>
                    <a:p>
                      <a:pPr>
                        <a:lnSpc>
                          <a:spcPct val="150000"/>
                        </a:lnSpc>
                        <a:buNone/>
                      </a:pP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IN" alt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06/04/2023</a:t>
                      </a:r>
                    </a:p>
                    <a:p>
                      <a:pPr>
                        <a:lnSpc>
                          <a:spcPct val="150000"/>
                        </a:lnSpc>
                        <a:buNone/>
                      </a:pPr>
                      <a:endParaRPr lang="en-IN" alt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IN" alt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National</a:t>
                      </a:r>
                    </a:p>
                    <a:p>
                      <a:pPr>
                        <a:lnSpc>
                          <a:spcPct val="150000"/>
                        </a:lnSpc>
                        <a:buNone/>
                      </a:pPr>
                      <a:endParaRPr lang="en-IN" alt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9358733"/>
                  </a:ext>
                </a:extLst>
              </a:tr>
              <a:tr h="366547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alt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</a:t>
                      </a:r>
                      <a:endParaRPr lang="en-IN" alt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alt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“Role of </a:t>
                      </a:r>
                      <a:r>
                        <a:rPr lang="en-US" alt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Chandraprabha</a:t>
                      </a:r>
                      <a:r>
                        <a:rPr lang="en-US" alt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Saikiani</a:t>
                      </a:r>
                      <a:r>
                        <a:rPr lang="en-US" alt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 Women Empowerment.”</a:t>
                      </a:r>
                    </a:p>
                    <a:p>
                      <a:pPr>
                        <a:lnSpc>
                          <a:spcPct val="150000"/>
                        </a:lnSpc>
                        <a:buNone/>
                      </a:pPr>
                      <a:endParaRPr lang="en-IN" alt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alt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Seminar on “The North-East Women in Socio-Economic Development of India</a:t>
                      </a:r>
                    </a:p>
                    <a:p>
                      <a:pPr>
                        <a:lnSpc>
                          <a:spcPct val="150000"/>
                        </a:lnSpc>
                        <a:buNone/>
                      </a:pPr>
                      <a:endParaRPr lang="en-IN" alt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Organized by Assamese,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Melamora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College in Collaboration with Department of Assamese,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Mahapurusha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Srimanta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Sankardeva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Viswavidyalaya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Nagaon.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alt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11/11/2023</a:t>
                      </a:r>
                      <a:endParaRPr lang="en-IN" alt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IN" alt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Online national Seminar</a:t>
                      </a:r>
                    </a:p>
                    <a:p>
                      <a:pPr>
                        <a:lnSpc>
                          <a:spcPct val="150000"/>
                        </a:lnSpc>
                        <a:buNone/>
                      </a:pPr>
                      <a:endParaRPr lang="en-IN" alt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NRL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2867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51564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7910425"/>
              </p:ext>
            </p:extLst>
          </p:nvPr>
        </p:nvGraphicFramePr>
        <p:xfrm>
          <a:off x="0" y="626745"/>
          <a:ext cx="12192000" cy="6888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43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29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78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339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Sl. No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Name of the Webinar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Organized by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Duration</a:t>
                      </a:r>
                      <a:endParaRPr lang="en-IN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50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 Webinar on “Sampratic Prekhyapatot Asomor Loka Snnskriti”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Dept. of Assamese, Sibsagar Commerce College, Sibsagar in Collaboration with Library and Information Science Professionals Association, Assam.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lang="en-US" sz="1600" b="1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July, 2020</a:t>
                      </a:r>
                      <a:endParaRPr lang="en-IN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507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 Level Webinar on “Srimanta Sankardeva and Sri Chaitanydeva in the Perspective of Bhakti Movement”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Dept. of Bengali ADP College, Nagaon, Assam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lang="en-US" sz="1600" b="1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July, 2020</a:t>
                      </a:r>
                      <a:endParaRPr lang="en-IN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614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“COVID-19 Pandemic: its Economic and Socio-Psychological Issues.’’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department of Sociology and Political Science, Pub Majuli College,Majuli Assam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r>
                        <a:rPr lang="en-US" sz="1600" b="1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July,2020</a:t>
                      </a:r>
                      <a:endParaRPr lang="en-IN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94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 Webinar on “Covid-19 Pandemic and Mental Health of Students: Impact and Coping Mechanism”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Women Cell, Mariani College, Mariani, Jorhat.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r>
                        <a:rPr lang="en-US" sz="1600" b="1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July,2020</a:t>
                      </a:r>
                      <a:endParaRPr lang="en-IN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925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Two Day International Webinar on “COVID-19: Coping with the Pandemic &amp; Challenges in an Outbreak’’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Debrajian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Society for Chemistry &amp; Environment, Department of Chemistry in collaboration with IQAC,</a:t>
                      </a:r>
                      <a:r>
                        <a:rPr lang="en-IN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Debraj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Roy College,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Golaghat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IN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Assam, India.</a:t>
                      </a:r>
                      <a:endParaRPr lang="en-IN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r>
                        <a:rPr lang="en-US" sz="1600" b="1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&amp; 29</a:t>
                      </a:r>
                      <a:r>
                        <a:rPr lang="en-US" sz="1600" b="1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July,2020</a:t>
                      </a:r>
                      <a:endParaRPr lang="en-IN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0" y="1"/>
            <a:ext cx="12192000" cy="6945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rgbClr val="FF000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PARTICIPATION IN WEBINAR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0289770"/>
              </p:ext>
            </p:extLst>
          </p:nvPr>
        </p:nvGraphicFramePr>
        <p:xfrm>
          <a:off x="-1905" y="0"/>
          <a:ext cx="12194540" cy="685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76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996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58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84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7638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 Webinar on “Agricultural and Environmental Issues in India: How to Remedy them in Post Covid-19 Era”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Dept. of Economics and IQAC Tyagbir Hem Baruah College, Jamugurihat-Karchantola-784189, Sonitpur, Assam.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r>
                        <a:rPr lang="en-US" sz="1600" b="1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July, 2020.</a:t>
                      </a:r>
                      <a:endParaRPr lang="en-IN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039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 Webinar on “Women’s Right at Workplace”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Dept. of Political Science, Government College,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Nashtigawan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Rewa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Madhya Pradesh</a:t>
                      </a:r>
                      <a:endParaRPr lang="en-IN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r>
                        <a:rPr lang="en-US" sz="1600" b="1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July, 2020</a:t>
                      </a:r>
                      <a:endParaRPr lang="en-IN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183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 Webinar on “Environment, Development and Covid-19: Some Reflections from Indian Perspective .”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Post Graduate Government College for Girls-42, Chandigarh.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29</a:t>
                      </a:r>
                      <a:r>
                        <a:rPr lang="en-US" sz="1600" b="1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July,2020</a:t>
                      </a:r>
                      <a:endParaRPr lang="en-IN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804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Web Lecture on “Post Covid World Politics: New Order or Disorder”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Dept. of Political Science, B.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Borooah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College</a:t>
                      </a:r>
                      <a:endParaRPr lang="en-IN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en-US" sz="1600" b="1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July,2020</a:t>
                      </a:r>
                      <a:endParaRPr lang="en-IN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134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“Impact of Covid -19 on Social Science Research:</a:t>
                      </a:r>
                      <a:endParaRPr lang="en-IN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Challenges and Opportunities”</a:t>
                      </a:r>
                      <a:endParaRPr lang="en-IN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IQAC &amp; Department of Education &amp; Sociology, Nandalal Borgohain City College, Dibrugarh, Assam, India in collaboration with Mohan Chandra Mahanta Adhayayan Gobesona Kendra, a Social Science Researce Centre of Cinnamora College, Jorhat, Assam, India.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  <a:r>
                        <a:rPr lang="en-US" sz="1600" b="1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July, 2020</a:t>
                      </a:r>
                      <a:endParaRPr lang="en-IN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35249" y="1725433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2192000" cy="67392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1.Name of the Faculty (BLOCK LETTERS) </a:t>
            </a:r>
            <a:r>
              <a:rPr lang="en-IN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:MRS JURI BARUAH.</a:t>
            </a:r>
          </a:p>
          <a:p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2.Father’s name    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Late </a:t>
            </a:r>
            <a:r>
              <a:rPr lang="en-I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Padmeswar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Baruah.</a:t>
            </a:r>
          </a:p>
          <a:p>
            <a:pPr>
              <a:lnSpc>
                <a:spcPct val="150000"/>
              </a:lnSpc>
            </a:pP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3.Date of Birth                                                                                                   : 01/04/1972</a:t>
            </a:r>
          </a:p>
          <a:p>
            <a:pPr>
              <a:lnSpc>
                <a:spcPct val="150000"/>
              </a:lnSpc>
            </a:pP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4.Nationality                                                                                                      : Indian   </a:t>
            </a:r>
          </a:p>
          <a:p>
            <a:pPr>
              <a:lnSpc>
                <a:spcPct val="150000"/>
              </a:lnSpc>
            </a:pP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5.Categories                                                                                                       : OBC (</a:t>
            </a:r>
            <a:r>
              <a:rPr lang="en-I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Chutia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IN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6. Permanent Address:                                   </a:t>
            </a:r>
          </a:p>
          <a:p>
            <a:pPr>
              <a:lnSpc>
                <a:spcPct val="150000"/>
              </a:lnSpc>
            </a:pP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7.Vill                                                                                                                    : </a:t>
            </a:r>
            <a:r>
              <a:rPr lang="en-I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Potia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Pather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Gaon.</a:t>
            </a:r>
          </a:p>
          <a:p>
            <a:pPr>
              <a:lnSpc>
                <a:spcPct val="150000"/>
              </a:lnSpc>
            </a:pP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P.O                                                                                                                   : </a:t>
            </a:r>
            <a:r>
              <a:rPr lang="en-I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Badulipar</a:t>
            </a:r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District                                                                                                            : </a:t>
            </a:r>
            <a:r>
              <a:rPr lang="en-I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Golaghat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</a:t>
            </a:r>
          </a:p>
          <a:p>
            <a:pPr>
              <a:lnSpc>
                <a:spcPct val="150000"/>
              </a:lnSpc>
            </a:pP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PIN                                                                                                                : 785611</a:t>
            </a:r>
          </a:p>
          <a:p>
            <a:pPr>
              <a:lnSpc>
                <a:spcPct val="150000"/>
              </a:lnSpc>
            </a:pPr>
            <a:r>
              <a:rPr lang="en-IN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11.Address for Correspondence</a:t>
            </a:r>
            <a:r>
              <a:rPr lang="en-I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</a:t>
            </a:r>
            <a:r>
              <a:rPr lang="en-US" altLang="en-I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Assistant Professor,</a:t>
            </a:r>
          </a:p>
          <a:p>
            <a:pPr>
              <a:lnSpc>
                <a:spcPct val="150000"/>
              </a:lnSpc>
            </a:pP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: Department of Economics</a:t>
            </a:r>
          </a:p>
          <a:p>
            <a:pPr>
              <a:lnSpc>
                <a:spcPct val="150000"/>
              </a:lnSpc>
            </a:pP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: </a:t>
            </a:r>
            <a:r>
              <a:rPr lang="en-I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Melamora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College,</a:t>
            </a:r>
          </a:p>
          <a:p>
            <a:pPr>
              <a:lnSpc>
                <a:spcPct val="150000"/>
              </a:lnSpc>
            </a:pP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: </a:t>
            </a:r>
            <a:r>
              <a:rPr lang="en-I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Golaghat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Assam</a:t>
            </a:r>
          </a:p>
          <a:p>
            <a:pPr>
              <a:lnSpc>
                <a:spcPct val="150000"/>
              </a:lnSpc>
            </a:pP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: PIN - 785702</a:t>
            </a:r>
          </a:p>
          <a:p>
            <a:pPr>
              <a:lnSpc>
                <a:spcPct val="150000"/>
              </a:lnSpc>
            </a:pP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</a:t>
            </a:r>
            <a:r>
              <a:rPr lang="en-US" alt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Email: juribaruah.glt@rediffmail.com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5686100"/>
              </p:ext>
            </p:extLst>
          </p:nvPr>
        </p:nvGraphicFramePr>
        <p:xfrm>
          <a:off x="635" y="0"/>
          <a:ext cx="12190730" cy="685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3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45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193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22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66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 Interaction Programme on “Indigenous Resources, Work Culture and Scope for Self-Employment in Assam”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IQAC, Dr. B.K.B. College, Puranigudam, Nagaon, Assam.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  <a:r>
                        <a:rPr lang="en-US" sz="1800" b="1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August,2020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6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International Webinar titled “Progressing from Humanities to Digital Humanities”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Dr.Biren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Baruah Library &amp;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IQAC,Ledo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College ,in collaboration with ICT Academy( an initiative of Govt. of India )on the occasion of 24</a:t>
                      </a:r>
                      <a:r>
                        <a:rPr lang="en-US" sz="1800" b="1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Foundation Day of Ledo College, Assam, India.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800" b="1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nd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August,2020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96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 Webinar on “Role of Teachers and The Administrators in Democracy”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IQAC, Dr. B.K.B. College, Puranigudam, Nagaon, Assam.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  <a:r>
                        <a:rPr lang="en-US" sz="1800" b="1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August,2020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66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 Webinar on “Issues and Opportunities for Rural Economy of Assam after Covid-19”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Dr.Biren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Baruah Library &amp;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IQAC,Ledo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College ,in collaboration with ICT Academy( an initiative of Govt. of India )on the occasion of 24</a:t>
                      </a:r>
                      <a:r>
                        <a:rPr lang="en-US" sz="1800" b="1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Foundation Day of Ledo College, Assam, India.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800" b="1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nd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August,2020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/>
          <p:cNvGraphicFramePr>
            <a:graphicFrameLocks noGrp="1"/>
          </p:cNvGraphicFramePr>
          <p:nvPr>
            <p:ph idx="1"/>
          </p:nvPr>
        </p:nvGraphicFramePr>
        <p:xfrm>
          <a:off x="-1" y="0"/>
          <a:ext cx="12256476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4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41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41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641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5725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0" y="0"/>
            <a:ext cx="12256476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aphicFrame>
        <p:nvGraphicFramePr>
          <p:cNvPr id="5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359186"/>
              </p:ext>
            </p:extLst>
          </p:nvPr>
        </p:nvGraphicFramePr>
        <p:xfrm>
          <a:off x="-39370" y="-79375"/>
          <a:ext cx="12296140" cy="81170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08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78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809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5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553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 Webinar on “Revised Accreditation Framework for Affiliated Colleges”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en-US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IQAC, Nagaon College, Nagaon, Assam under UGC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Paramarsh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Scheme.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800" b="1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rd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August,2020</a:t>
                      </a:r>
                      <a:endParaRPr lang="en-IN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68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 Webinar on “Globalization &amp; The Emerging Trends in Teaching-Learning”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Department of commerce, in cooperation with IQAC Paschim Guwahati Mahavidyalaya in collaboration with Assam College Librarians’ Association.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800" b="1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August,2020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83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 webinar on “Gender Discrimination and COVID -19: Issues and Problems”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Faculty of Arts, NEF College (PG), Lokhra, Guwahati-40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800" b="1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August,2020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83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 Webinar on” Covid-19 and World Environment”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Environment, Beautification and College Campus Development Cell in association with Teachers’ Unit, Paschim Guwahati Mahavidyalaya, Dharapur, Guwahati.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6</a:t>
                      </a:r>
                      <a:r>
                        <a:rPr lang="en-US" sz="1800" b="1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August, 2020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184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 Webinar on “COVID -19: Impasses &amp;Means to Overcome”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Dept. of Political Science,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Bhawanipur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Anchalik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College,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Bhawanipur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 collaboration with Department of Political Science,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Salbari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College,</a:t>
                      </a:r>
                      <a:r>
                        <a:rPr lang="en-IN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Salbari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Baksa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IN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800" b="1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August,2020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6" name="Table 6"/>
          <p:cNvGraphicFramePr>
            <a:graphicFrameLocks noGrp="1"/>
          </p:cNvGraphicFramePr>
          <p:nvPr>
            <p:ph idx="1"/>
          </p:nvPr>
        </p:nvGraphicFramePr>
        <p:xfrm>
          <a:off x="-150921" y="-1"/>
          <a:ext cx="12342920" cy="715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57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5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857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857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94425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4425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4425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4425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4425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4425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94425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94425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Rectangle: Rounded Corners 3"/>
          <p:cNvSpPr/>
          <p:nvPr/>
        </p:nvSpPr>
        <p:spPr>
          <a:xfrm>
            <a:off x="-150920" y="-1"/>
            <a:ext cx="12342920" cy="7155403"/>
          </a:xfrm>
          <a:prstGeom prst="roundRect">
            <a:avLst>
              <a:gd name="adj" fmla="val 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Rectangle 4"/>
          <p:cNvSpPr/>
          <p:nvPr/>
        </p:nvSpPr>
        <p:spPr>
          <a:xfrm>
            <a:off x="843379" y="453816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aphicFrame>
        <p:nvGraphicFramePr>
          <p:cNvPr id="7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3016567"/>
              </p:ext>
            </p:extLst>
          </p:nvPr>
        </p:nvGraphicFramePr>
        <p:xfrm>
          <a:off x="-151130" y="-297180"/>
          <a:ext cx="12418695" cy="72694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7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84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02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19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250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 Webinar on “A Discussion on Covid-19 Pandemic: Political Economy of Inequality and Migrant Crisis.’’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Department of Economics and IQAC, Dudhnoi College in association with Assam College Librarian’s Association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7th August,2020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243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 Webinar on “New Assessment and Accreditation Process for Affiliated Colleges and Development of Internal Quality”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IQAC, Borholla College, Jorhat, Assam.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800" b="1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August, 2020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02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 Webinar entitled “Combating Gender Injustice in Society: The Continued Challenge”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IQAC of Mahatma Phule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Mahavidyalaya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Kingaon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 collaboration with IQAC of Paschim Guwahati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Mahavidyalaya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Dharapur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Guwahati.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800" b="1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August,2020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61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 Webinar on “Intellectual Property Rights”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IQAC,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Namrup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College in collaboration with LIPSA, Assam.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800" b="1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August, 2020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250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 Webinar on “Role of IQAC in Affiliated Colleges and New A &amp; A Process”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IQAC, Tyagbir Hem Baruah College, Jamugurihat, Kachantola-784189, Sonitpur, Assam.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800" b="1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August,2020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086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“The Language, Literature ang culture of Moran Community of Assam’’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Centre for Ethnic Studies and Research, Guwahati, Assam.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800" b="1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August,2020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5740195"/>
              </p:ext>
            </p:extLst>
          </p:nvPr>
        </p:nvGraphicFramePr>
        <p:xfrm>
          <a:off x="0" y="0"/>
          <a:ext cx="12192000" cy="8081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960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62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35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Web Talk on the occasion of 128</a:t>
                      </a:r>
                      <a:r>
                        <a:rPr lang="en-US" sz="1800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birth anniversary of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Padmashree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 R Ranganathan.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Ashwini Charan Choudhury Central Library, Dibrugarh H.S.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Kanoi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College, Assam.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9</a:t>
                      </a:r>
                      <a:r>
                        <a:rPr lang="en-US" sz="1800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August, 2020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37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 Webinar on “Educational Challenges During Pandemic Covid-19”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Kamarbandha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College,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Golaghat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in collaboration with IQAC,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Kamarbandha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College.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1800" b="1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August,2020.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59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 Webinar on “New Education Policy-2020-Envisioning the Prospect of Higher Education.”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Keshav Memorial College of Law, Hyderabad.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1800" b="1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August, 2020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7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 Webinar on “Relevance of the Gita in present scenario.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Dept. of Sanskrit, Nagaon College in collaboration with ‘Sanskrita Bharati, Uttara Purvanchalam’ &amp; Internal Quality Assurance Cell, Nagaon College, Nagaon, Assam.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1800" b="1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August, 2020.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9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 Webinar on “New Education Policy and its Impact on Higher Education.’’ 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Dept. of History &amp; Poltitical Science, Saraighat College.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en-US" sz="1800" b="1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August,2020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85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Librarians’ Day Web Talk Programme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Dibru College Central Library and MDKG College Library.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en-US" sz="1800" b="1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August, 2020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37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 Webinar on “Impact of COVID -19 on the psycho-social well-being of teachers and students .”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Department of Education in collaboration with </a:t>
                      </a:r>
                      <a:endParaRPr lang="en-IN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IQAC of Women’s College, Tinsukia.</a:t>
                      </a:r>
                      <a:endParaRPr lang="en-IN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1800" b="1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August,2020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23783"/>
            <a:ext cx="12192000" cy="6334217"/>
          </a:xfrm>
        </p:spPr>
        <p:txBody>
          <a:bodyPr/>
          <a:lstStyle/>
          <a:p>
            <a:endParaRPr lang="en-IN" dirty="0"/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26675"/>
              </p:ext>
            </p:extLst>
          </p:nvPr>
        </p:nvGraphicFramePr>
        <p:xfrm>
          <a:off x="0" y="0"/>
          <a:ext cx="12192000" cy="685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269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599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21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888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 Webinar on “Nurturing Mental Health and Well-Being in The Present Scenario”.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department of Psychology,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Baikunthi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Devi Kanya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Mahavidyalaya,Agra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1800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&amp; 14</a:t>
                      </a:r>
                      <a:r>
                        <a:rPr lang="en-US" sz="1800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August,2020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52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 Webinar on “Relevance of Gandhian Ideas in Contemporary Times’’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Dept.of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History,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Chaiduar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College,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Gohpur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Assam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1800" b="1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August,2020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70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 webinar on “Implementation of New Education Policy, 2020’’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Dept. of Education, Paschim Guwahati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Mahavidyalaya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IN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Dharapur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Guwahati-17,Assam, India in collaboration with Assam College Librarians’ Association (ACLA)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en-US" sz="1800" b="1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August,2020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68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 Webinar on “Challenges Faced by Students during Covid-19”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Dept. of English,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Namrup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College in collaboration with IQAC,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Namrup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College and LIPSA, Assam.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en-US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en-US" sz="1800" b="1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August, 2020.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C997304-7BAD-BBA2-494A-FDD0C4AF82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7036182"/>
              </p:ext>
            </p:extLst>
          </p:nvPr>
        </p:nvGraphicFramePr>
        <p:xfrm>
          <a:off x="0" y="0"/>
          <a:ext cx="12192002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38">
                  <a:extLst>
                    <a:ext uri="{9D8B030D-6E8A-4147-A177-3AD203B41FA5}">
                      <a16:colId xmlns:a16="http://schemas.microsoft.com/office/drawing/2014/main" val="703528954"/>
                    </a:ext>
                  </a:extLst>
                </a:gridCol>
                <a:gridCol w="5026978">
                  <a:extLst>
                    <a:ext uri="{9D8B030D-6E8A-4147-A177-3AD203B41FA5}">
                      <a16:colId xmlns:a16="http://schemas.microsoft.com/office/drawing/2014/main" val="1256075967"/>
                    </a:ext>
                  </a:extLst>
                </a:gridCol>
                <a:gridCol w="4659949">
                  <a:extLst>
                    <a:ext uri="{9D8B030D-6E8A-4147-A177-3AD203B41FA5}">
                      <a16:colId xmlns:a16="http://schemas.microsoft.com/office/drawing/2014/main" val="2456811744"/>
                    </a:ext>
                  </a:extLst>
                </a:gridCol>
                <a:gridCol w="1862137">
                  <a:extLst>
                    <a:ext uri="{9D8B030D-6E8A-4147-A177-3AD203B41FA5}">
                      <a16:colId xmlns:a16="http://schemas.microsoft.com/office/drawing/2014/main" val="3963887761"/>
                    </a:ext>
                  </a:extLst>
                </a:gridCol>
              </a:tblGrid>
              <a:tr h="32954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 webinar on “Awareness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Programme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on Online E</a:t>
                      </a:r>
                      <a:endParaRPr lang="en-IN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Resourses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 ICT based Teaching Learning Tools”</a:t>
                      </a:r>
                      <a:endParaRPr lang="en-IN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Library and IQAC,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Marangi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Mahabidyalaya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(Degree),Library and IQAC,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Melamora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College in association with Assam College Librarians’ Association (ACLA Cell)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en-US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20</a:t>
                      </a:r>
                      <a:r>
                        <a:rPr lang="en-US" sz="2000" b="1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August,2020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28382639"/>
                  </a:ext>
                </a:extLst>
              </a:tr>
              <a:tr h="213206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 Webinar on “Gender Stereotyping: Trends and Challenges”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Kamarbandha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College,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Golaghat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 collaboration with Women cell,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Kamarbandha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College.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23rd August, 2020.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14175473"/>
                  </a:ext>
                </a:extLst>
              </a:tr>
              <a:tr h="143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UGC Sponsored Webinar on “Artificial Intelligence in Education”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UGC-HRDC , Madurai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Kamraj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University, Madurai-625021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25/09/2021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7929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0675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s 3"/>
          <p:cNvSpPr/>
          <p:nvPr/>
        </p:nvSpPr>
        <p:spPr>
          <a:xfrm>
            <a:off x="0" y="0"/>
            <a:ext cx="12285345" cy="69646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8235347"/>
              </p:ext>
            </p:extLst>
          </p:nvPr>
        </p:nvGraphicFramePr>
        <p:xfrm>
          <a:off x="-1905" y="0"/>
          <a:ext cx="12285346" cy="8159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4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743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070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90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0087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IN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National Webinar on “ Democratic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Decentralisation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and</a:t>
                      </a:r>
                    </a:p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Rural Development in North East India.”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 Assam Political Science Association (AAPSA) in collaboration with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Silapather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Town College,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Silapather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 association with Centre for Ethnic Studies and Research (CESR), Guwahati , Assam</a:t>
                      </a:r>
                    </a:p>
                    <a:p>
                      <a:pPr>
                        <a:lnSpc>
                          <a:spcPct val="150000"/>
                        </a:lnSpc>
                        <a:buNone/>
                      </a:pP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25/09/2021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082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  <a:r>
                        <a:rPr lang="en-IN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20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National Webinar on “Assamese Literature , Resources &amp; Scopes)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20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The Department of Assamese, B.H.B.C ollege, Sarupeta, Assam.</a:t>
                      </a:r>
                    </a:p>
                    <a:p>
                      <a:pPr>
                        <a:lnSpc>
                          <a:spcPct val="150000"/>
                        </a:lnSpc>
                        <a:buNone/>
                      </a:pPr>
                      <a:endParaRPr lang="en-US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01/07/2021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333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  <a:r>
                        <a:rPr lang="en-IN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20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National Webinar on “ Climate Change and Carbon</a:t>
                      </a:r>
                    </a:p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20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Pricing : Challenges and Prospects “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20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PG Department of Economics &amp; IQAC,</a:t>
                      </a:r>
                    </a:p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20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Dimoria College, Khetri, Kamrup(M), Assam.</a:t>
                      </a:r>
                    </a:p>
                    <a:p>
                      <a:pPr>
                        <a:lnSpc>
                          <a:spcPct val="150000"/>
                        </a:lnSpc>
                        <a:buNone/>
                      </a:pPr>
                      <a:endParaRPr lang="en-US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08/08/2021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9189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endParaRPr lang="en-US" sz="20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endParaRPr lang="en-US" sz="20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endParaRPr lang="en-US" sz="20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endParaRPr lang="en-US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1811212"/>
              </p:ext>
            </p:extLst>
          </p:nvPr>
        </p:nvGraphicFramePr>
        <p:xfrm>
          <a:off x="-1905" y="-132080"/>
          <a:ext cx="12194540" cy="699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34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64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231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41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0293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  <a:r>
                        <a:rPr lang="en-IN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International Webinar on “ Ethnicity and Ethnic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Mobilisation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NorthEast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India.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Department of Political Science,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Haflong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Govt. College in collaboration with IQAC,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Haflong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Govt. College,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Haflong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 association with Centre for Ethnic Studies and Research(CESR), Guwahati, Assam</a:t>
                      </a:r>
                    </a:p>
                    <a:p>
                      <a:pPr>
                        <a:lnSpc>
                          <a:spcPct val="150000"/>
                        </a:lnSpc>
                        <a:buNone/>
                      </a:pP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05/10/2021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341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  <a:r>
                        <a:rPr lang="en-IN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20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State Level Webinar on “Physical Health of Working Women with Special Reference to Preventive Measures.”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20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Women’s  Cell, Assam College Teachers’ Association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08/10/2021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373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IN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20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National Webinar on “ Research Paradigms”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20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IQAC in collaboration with the Research Cell 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25/02/2023.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35" y="671195"/>
          <a:ext cx="12190730" cy="7903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3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32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43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97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IN" alt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Sl.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IN" alt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Name of 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IN" alt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Organized 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IN" alt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937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IN" alt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IN" alt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One Day National E-conference on “Women’s Literature : Past, Present and Future”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IN" alt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Department of English and IQAC of Mahatma Phule Mahavidyalaya, Kingaon .Dist. Latur(MS)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IN" alt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10/03/2023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001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IN" alt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IN" alt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Oneday Interdisciplinary International Conference on “Gender Equality”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IN" alt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Department of  Sociology in Collaboration with IQAC of Mahatma Phule Mahavidyalaya, Kingaon.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IN" alt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08/03/2023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2397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endParaRPr lang="en-US" sz="18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endParaRPr lang="en-US" sz="18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endParaRPr lang="en-US" sz="18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endParaRPr lang="en-US" sz="18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2588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3421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Rectangles 2"/>
          <p:cNvSpPr/>
          <p:nvPr/>
        </p:nvSpPr>
        <p:spPr>
          <a:xfrm>
            <a:off x="2925445" y="142240"/>
            <a:ext cx="6745605" cy="5283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altLang="en-US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CONFERENCE ATTENDED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5" name="Table 5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12191998" cy="81857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8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1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645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577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57250">
                <a:tc>
                  <a:txBody>
                    <a:bodyPr/>
                    <a:lstStyle/>
                    <a:p>
                      <a:endParaRPr lang="en-IN" dirty="0"/>
                    </a:p>
                    <a:p>
                      <a:endParaRPr lang="en-IN" dirty="0"/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gradFill>
                            <a:gsLst>
                              <a:gs pos="0">
                                <a:srgbClr val="012D86"/>
                              </a:gs>
                              <a:gs pos="100000">
                                <a:srgbClr val="0E2557"/>
                              </a:gs>
                            </a:gsLst>
                            <a:lin scaled="0"/>
                          </a:gra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Sl. No</a:t>
                      </a:r>
                      <a:endParaRPr lang="en-IN" sz="2000" b="1" dirty="0">
                        <a:gradFill>
                          <a:gsLst>
                            <a:gs pos="0">
                              <a:srgbClr val="012D86"/>
                            </a:gs>
                            <a:gs pos="100000">
                              <a:srgbClr val="0E2557"/>
                            </a:gs>
                          </a:gsLst>
                          <a:lin scaled="0"/>
                        </a:gra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gradFill>
                            <a:gsLst>
                              <a:gs pos="0">
                                <a:srgbClr val="012D86"/>
                              </a:gs>
                              <a:gs pos="100000">
                                <a:srgbClr val="0E2557"/>
                              </a:gs>
                            </a:gsLst>
                            <a:lin scaled="0"/>
                          </a:gra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gradFill>
                            <a:gsLst>
                              <a:gs pos="0">
                                <a:srgbClr val="012D86"/>
                              </a:gs>
                              <a:gs pos="100000">
                                <a:srgbClr val="0E2557"/>
                              </a:gs>
                            </a:gsLst>
                            <a:lin scaled="0"/>
                          </a:gra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Designation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gradFill>
                            <a:gsLst>
                              <a:gs pos="0">
                                <a:srgbClr val="012D86"/>
                              </a:gs>
                              <a:gs pos="100000">
                                <a:srgbClr val="0E2557"/>
                              </a:gs>
                            </a:gsLst>
                            <a:lin scaled="0"/>
                          </a:gra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Activities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gradFill>
                            <a:gsLst>
                              <a:gs pos="0">
                                <a:srgbClr val="012D86"/>
                              </a:gs>
                              <a:gs pos="100000">
                                <a:srgbClr val="0E2557"/>
                              </a:gs>
                            </a:gsLst>
                            <a:lin scaled="0"/>
                          </a:gra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Date &amp; Year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Academic Vice Principal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Activities relating to academic sides of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Melamora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College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From post provincialization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Drawing and Disbursing Officer (DDO)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Activities relating to salaries of the employees of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Melamora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College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From post provincialization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Assistant Office-in-charge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End semester Examinations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From post provincialization till date.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Teacher</a:t>
                      </a:r>
                      <a:r>
                        <a:rPr lang="en-IN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In-charge.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Educational Tour to Kuch Bihar 	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Dec, 2017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Teacher In-charge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Educational Tour to Calcutta.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Jan, 2020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64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President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Women Cell, Melamora College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2019-20 ,2020-21 &amp; 2021-22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President 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	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Teachers’ Unit,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Melamora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College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2018-19, 2019-2020 &amp;  2020-21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61925" y="60325"/>
            <a:ext cx="12030075" cy="8724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Participation in College Activities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0908" y="0"/>
            <a:ext cx="6427705" cy="1606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highlight>
                  <a:srgbClr val="FFFF00"/>
                </a:highlight>
              </a:rPr>
              <a:t>Date of initial Joining                          : 04/05/1998</a:t>
            </a:r>
            <a:endParaRPr lang="en-US" dirty="0"/>
          </a:p>
          <a:p>
            <a:pPr marL="0" indent="0">
              <a:buNone/>
            </a:pPr>
            <a:r>
              <a:rPr lang="en-US" dirty="0">
                <a:highlight>
                  <a:srgbClr val="FFFF00"/>
                </a:highlight>
              </a:rPr>
              <a:t>Date of effect                                      :14/08/2013 </a:t>
            </a:r>
            <a:endParaRPr lang="en-IN" dirty="0">
              <a:highlight>
                <a:srgbClr val="FFFF00"/>
              </a:highlight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-635" y="-75565"/>
          <a:ext cx="13592810" cy="2286000"/>
        </p:xfrm>
        <a:graphic>
          <a:graphicData uri="http://schemas.openxmlformats.org/drawingml/2006/table">
            <a:tbl>
              <a:tblPr/>
              <a:tblGrid>
                <a:gridCol w="13592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23174">
                <a:tc>
                  <a:txBody>
                    <a:bodyPr/>
                    <a:lstStyle/>
                    <a:p>
                      <a:endParaRPr lang="en-IN" dirty="0"/>
                    </a:p>
                    <a:p>
                      <a:endParaRPr lang="en-IN" dirty="0"/>
                    </a:p>
                    <a:p>
                      <a:endParaRPr lang="en-IN" dirty="0"/>
                    </a:p>
                    <a:p>
                      <a:endParaRPr lang="en-IN" dirty="0"/>
                    </a:p>
                    <a:p>
                      <a:endParaRPr lang="en-IN" dirty="0"/>
                    </a:p>
                    <a:p>
                      <a:endParaRPr lang="en-IN" dirty="0"/>
                    </a:p>
                    <a:p>
                      <a:r>
                        <a:rPr lang="en-IN" dirty="0">
                          <a:highlight>
                            <a:srgbClr val="FF00FF"/>
                          </a:highlight>
                        </a:rPr>
                        <a:t>    </a:t>
                      </a:r>
                      <a:r>
                        <a:rPr lang="en-IN" b="1" dirty="0">
                          <a:highlight>
                            <a:srgbClr val="FF00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Academic Qualification: (H.S.L.C Onwards</a:t>
                      </a:r>
                      <a:r>
                        <a:rPr lang="en-I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endParaRPr lang="en-IN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3"/>
          <p:cNvGraphicFramePr>
            <a:graphicFrameLocks noGrp="1"/>
          </p:cNvGraphicFramePr>
          <p:nvPr/>
        </p:nvGraphicFramePr>
        <p:xfrm>
          <a:off x="-67310" y="2210435"/>
          <a:ext cx="15039975" cy="4647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46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65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1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671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52805">
                <a:tc>
                  <a:txBody>
                    <a:bodyPr/>
                    <a:lstStyle/>
                    <a:p>
                      <a:r>
                        <a:rPr lang="en-I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Examination Passed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Year of Passing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University/Board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Subjects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4526">
                <a:tc>
                  <a:txBody>
                    <a:bodyPr/>
                    <a:lstStyle/>
                    <a:p>
                      <a:r>
                        <a:rPr lang="en-I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H.S.L.C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1989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SEBA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Eng</a:t>
                      </a:r>
                      <a:r>
                        <a:rPr lang="en-I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Ass, Maths, G. Science, </a:t>
                      </a:r>
                    </a:p>
                    <a:p>
                      <a:r>
                        <a:rPr lang="en-I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 Study, Ad. Maths, </a:t>
                      </a:r>
                      <a:r>
                        <a:rPr lang="en-IN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Sanscrit</a:t>
                      </a:r>
                      <a:endParaRPr lang="en-IN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4526">
                <a:tc>
                  <a:txBody>
                    <a:bodyPr/>
                    <a:lstStyle/>
                    <a:p>
                      <a:r>
                        <a:rPr lang="en-I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H.S.S.L.C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1991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AHSEC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Eng</a:t>
                      </a:r>
                      <a:r>
                        <a:rPr lang="en-I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Ass, Eco, </a:t>
                      </a:r>
                      <a:r>
                        <a:rPr lang="en-IN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Psc</a:t>
                      </a:r>
                      <a:r>
                        <a:rPr lang="en-I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Sanskrit, Maths.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4526">
                <a:tc>
                  <a:txBody>
                    <a:bodyPr/>
                    <a:lstStyle/>
                    <a:p>
                      <a:r>
                        <a:rPr lang="en-I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B.A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1994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Dibrugarh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Economics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0960">
                <a:tc>
                  <a:txBody>
                    <a:bodyPr/>
                    <a:lstStyle/>
                    <a:p>
                      <a:r>
                        <a:rPr lang="en-I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M.A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1998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Dibrugarh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Economics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-193040"/>
          <a:ext cx="12194540" cy="7911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6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65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823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191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08     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Department of Economics, Melamora College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69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09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Convenor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Governance, leadership and Management criterion of NAAC.	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18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10</a:t>
                      </a:r>
                      <a:endParaRPr lang="en-IN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Member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Anti -sexual Harassment committee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50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11</a:t>
                      </a:r>
                      <a:endParaRPr lang="en-IN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Member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Career counselling and guidance cell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39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Member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Examination controller for internal assessment and end semester	</a:t>
                      </a:r>
                      <a:endParaRPr lang="en-IN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26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alt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Member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alt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College CBCS Board</a:t>
                      </a:r>
                      <a:endParaRPr lang="en-IN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	</a:t>
                      </a:r>
                      <a:endParaRPr lang="en-IN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16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26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1</a:t>
                      </a:r>
                      <a:r>
                        <a:rPr lang="en-IN" alt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Convenor</a:t>
                      </a:r>
                      <a:endParaRPr lang="en-IN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Internal complaint committee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16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620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1</a:t>
                      </a:r>
                      <a:r>
                        <a:rPr lang="en-IN" alt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Member</a:t>
                      </a:r>
                      <a:endParaRPr lang="en-IN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College Finance committee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16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5" name="Tabl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4318278"/>
              </p:ext>
            </p:extLst>
          </p:nvPr>
        </p:nvGraphicFramePr>
        <p:xfrm>
          <a:off x="-64008" y="-402336"/>
          <a:ext cx="12326112" cy="83790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0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92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82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572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alt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IN" alt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Ex-officio member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Governing Body of the college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26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</a:t>
                      </a:r>
                      <a:r>
                        <a:rPr lang="en-IN" alt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Member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Academic council of the college	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48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</a:t>
                      </a:r>
                      <a:r>
                        <a:rPr lang="en-IN" alt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Presiding Officer/Polling officer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Students’ Union Election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Since 2011-12 till date.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26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N" alt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Member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Library committee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42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</a:t>
                      </a:r>
                      <a:r>
                        <a:rPr lang="en-IN" alt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In-charge of Social service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Student Union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2017-18 &amp; 2018-19</a:t>
                      </a:r>
                      <a:endParaRPr lang="en-IN" altLang="en-US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4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</a:t>
                      </a:r>
                      <a:r>
                        <a:rPr lang="en-IN" alt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Girls’ Common Room In-charge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Student Union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2019, 2020-21&amp; 2021-22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30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</a:t>
                      </a:r>
                      <a:r>
                        <a:rPr lang="en-IN" alt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Adviser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Editorial Board,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Melamorian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(college Magazine)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2014-15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27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</a:t>
                      </a:r>
                      <a:r>
                        <a:rPr lang="en-IN" alt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Adviser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Editorial Board </a:t>
                      </a:r>
                      <a:r>
                        <a:rPr lang="en-IN" alt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  “MILLENNIALS”-Abilingual Research Oriented Anthology of Melamora College.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727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IN" alt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24.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IN" alt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Chief Adviser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IN" alt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Editorial Board, WISDOM (E-Magazine)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IN" alt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IN" alt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ARCH</a:t>
                      </a:r>
                      <a:r>
                        <a:rPr lang="en-IN" alt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2022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242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alt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25.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alt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Adviser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altLang="en-US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IN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Editorial Board, ETHOS(College E-Journal)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MAY, 2022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26.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Member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Editorial Board ,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Melamorian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2023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 flipV="1">
            <a:off x="-635" y="596265"/>
            <a:ext cx="12262485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8855904"/>
              </p:ext>
            </p:extLst>
          </p:nvPr>
        </p:nvGraphicFramePr>
        <p:xfrm>
          <a:off x="635" y="-72390"/>
          <a:ext cx="12192000" cy="69303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68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10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868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53271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IN" alt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26.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IN" alt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Adviser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IN" alt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“BOHAG”-a book published by women cell of Melamora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IN" alt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April,2023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55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27.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Adviser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IN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Editorial Board,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IN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Melamorian(College Magazine)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N" alt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2022-23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0771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0771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dirty="0"/>
                    </a:p>
                    <a:p>
                      <a:pPr>
                        <a:buNone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59536"/>
            <a:ext cx="12192000" cy="5998463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64007"/>
            <a:ext cx="12192000" cy="658369"/>
          </a:xfrm>
        </p:spPr>
        <p:txBody>
          <a:bodyPr/>
          <a:lstStyle/>
          <a:p>
            <a:r>
              <a:rPr lang="en-US" dirty="0"/>
              <a:t>                                               </a:t>
            </a:r>
            <a:r>
              <a:rPr lang="en-US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Other social/extension Activities</a:t>
            </a:r>
            <a:endParaRPr lang="en-IN" b="1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7"/>
          <p:cNvGraphicFramePr>
            <a:graphicFrameLocks noGrp="1"/>
          </p:cNvGraphicFramePr>
          <p:nvPr/>
        </p:nvGraphicFramePr>
        <p:xfrm>
          <a:off x="0" y="722630"/>
          <a:ext cx="12192000" cy="74554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7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24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23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01.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Magazine Secretary 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Potia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Pather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Lehika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Somaruh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Samiti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Since 2014 till today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18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02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Member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Assam College Teachers’ Association (ACTA)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en-US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Since 2019 till today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23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03.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Guest Teacher 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Melamora L.P School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2022.      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04.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Adviser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Editorial </a:t>
                      </a:r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Board,of</a:t>
                      </a: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“</a:t>
                      </a:r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Smritipat</a:t>
                      </a: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” published on the occasion of Silver Jubilee of </a:t>
                      </a:r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Potia</a:t>
                      </a: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Pather</a:t>
                      </a: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High School.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Nov, 2016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6310">
                <a:tc>
                  <a:txBody>
                    <a:bodyPr/>
                    <a:lstStyle/>
                    <a:p>
                      <a:r>
                        <a:rPr lang="en-IN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05.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Participate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Matri</a:t>
                      </a:r>
                      <a:r>
                        <a:rPr lang="en-IN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N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Sanmilan</a:t>
                      </a:r>
                      <a:r>
                        <a:rPr lang="en-IN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IN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Sankardeva</a:t>
                      </a:r>
                      <a:r>
                        <a:rPr lang="en-IN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N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Sishu</a:t>
                      </a:r>
                      <a:r>
                        <a:rPr lang="en-IN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N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Niketon</a:t>
                      </a:r>
                      <a:r>
                        <a:rPr lang="en-IN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IN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Melamora</a:t>
                      </a:r>
                      <a:r>
                        <a:rPr lang="en-IN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, Assam.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IN" sz="1800" b="1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IN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November, 2022</a:t>
                      </a:r>
                    </a:p>
                    <a:p>
                      <a:endParaRPr lang="en-IN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IN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IN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326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IN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06.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IN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Director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IN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“Kunhi”, a programme of Silver Jubilee of Golaghat</a:t>
                      </a:r>
                    </a:p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IN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District Sahitya Sabha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IN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22th Jan, 2015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326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IN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07.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IN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Inaugurator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en-IN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Competition held on the occasion of Child Day in Potia Pather High School</a:t>
                      </a:r>
                      <a:endParaRPr lang="en-IN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buNone/>
                      </a:pPr>
                      <a:endParaRPr lang="en-IN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IN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14th Nov, 2014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3265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0624" y="1170432"/>
            <a:ext cx="11521440" cy="5163819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0" y="1481497"/>
            <a:ext cx="12192000" cy="5303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511296" y="301752"/>
            <a:ext cx="4745736" cy="804673"/>
          </a:xfrm>
        </p:spPr>
        <p:txBody>
          <a:bodyPr/>
          <a:lstStyle/>
          <a:p>
            <a:pPr marL="0" indent="0">
              <a:buNone/>
            </a:pPr>
            <a:r>
              <a:rPr lang="en-IN" dirty="0">
                <a:highlight>
                  <a:srgbClr val="FFFF00"/>
                </a:highlight>
              </a:rPr>
              <a:t> Participated in State Govt. Activities.</a:t>
            </a:r>
          </a:p>
        </p:txBody>
      </p:sp>
      <p:graphicFrame>
        <p:nvGraphicFramePr>
          <p:cNvPr id="10" name="Table 10"/>
          <p:cNvGraphicFramePr>
            <a:graphicFrameLocks noGrp="1"/>
          </p:cNvGraphicFramePr>
          <p:nvPr/>
        </p:nvGraphicFramePr>
        <p:xfrm>
          <a:off x="635" y="1033145"/>
          <a:ext cx="12191365" cy="68624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4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84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214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03350">
                <a:tc>
                  <a:txBody>
                    <a:bodyPr/>
                    <a:lstStyle/>
                    <a:p>
                      <a:r>
                        <a:rPr lang="en-I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RESPONSIBILITY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OCCASION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5190">
                <a:tc>
                  <a:txBody>
                    <a:bodyPr/>
                    <a:lstStyle/>
                    <a:p>
                      <a:r>
                        <a:rPr lang="en-I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External Evaluator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</a:t>
                      </a:r>
                      <a:r>
                        <a:rPr lang="en-IN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Gunotsav</a:t>
                      </a:r>
                      <a:endParaRPr lang="en-IN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4</a:t>
                      </a:r>
                      <a:r>
                        <a:rPr lang="en-IN" b="1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I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5</a:t>
                      </a:r>
                      <a:r>
                        <a:rPr lang="en-IN" b="1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I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,6</a:t>
                      </a:r>
                      <a:r>
                        <a:rPr lang="en-IN" b="1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I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Jan, 2018</a:t>
                      </a:r>
                    </a:p>
                    <a:p>
                      <a:endParaRPr lang="en-IN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IN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IN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9615">
                <a:tc>
                  <a:txBody>
                    <a:bodyPr/>
                    <a:lstStyle/>
                    <a:p>
                      <a:r>
                        <a:rPr lang="en-I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External Evaluator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1</a:t>
                      </a:r>
                      <a:r>
                        <a:rPr lang="en-IN" b="1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I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2</a:t>
                      </a:r>
                      <a:r>
                        <a:rPr lang="en-IN" b="1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nd</a:t>
                      </a:r>
                      <a:r>
                        <a:rPr lang="en-I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&amp; 3</a:t>
                      </a:r>
                      <a:r>
                        <a:rPr lang="en-IN" b="1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rd</a:t>
                      </a:r>
                      <a:r>
                        <a:rPr lang="en-I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Nov, 2018</a:t>
                      </a:r>
                    </a:p>
                    <a:p>
                      <a:endParaRPr lang="en-IN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IN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IN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IN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3985">
                <a:tc>
                  <a:txBody>
                    <a:bodyPr/>
                    <a:lstStyle/>
                    <a:p>
                      <a:r>
                        <a:rPr lang="en-I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External Evaluator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24</a:t>
                      </a:r>
                      <a:r>
                        <a:rPr lang="en-IN" b="1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I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25</a:t>
                      </a:r>
                      <a:r>
                        <a:rPr lang="en-IN" b="1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I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&amp; 26</a:t>
                      </a:r>
                      <a:r>
                        <a:rPr lang="en-IN" b="1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I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May,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0335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IN" alt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I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External Evaluator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en-I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en-I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2nd,3rd &amp; 4th Feb,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24712"/>
          </a:xfrm>
        </p:spPr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                                         </a:t>
            </a:r>
            <a:r>
              <a:rPr lang="en-IN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n-IN" sz="18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PUBLICATIONS:</a:t>
            </a:r>
          </a:p>
        </p:txBody>
      </p:sp>
      <p:sp>
        <p:nvSpPr>
          <p:cNvPr id="5" name="Rectangle 4"/>
          <p:cNvSpPr/>
          <p:nvPr/>
        </p:nvSpPr>
        <p:spPr>
          <a:xfrm flipH="1" flipV="1">
            <a:off x="-2" y="905256"/>
            <a:ext cx="12192001" cy="59527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aphicFrame>
        <p:nvGraphicFramePr>
          <p:cNvPr id="6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428401"/>
              </p:ext>
            </p:extLst>
          </p:nvPr>
        </p:nvGraphicFramePr>
        <p:xfrm>
          <a:off x="0" y="858520"/>
          <a:ext cx="12191997" cy="84114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3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4059">
                  <a:extLst>
                    <a:ext uri="{9D8B030D-6E8A-4147-A177-3AD203B41FA5}">
                      <a16:colId xmlns:a16="http://schemas.microsoft.com/office/drawing/2014/main" val="4185487217"/>
                    </a:ext>
                  </a:extLst>
                </a:gridCol>
                <a:gridCol w="41594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0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54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499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Sl. No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Nature of Publication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Name of the journal/Book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/Seminar/Article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Name of the Article/ Seminar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ISBN/ISSN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 of the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Publication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99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collection of Seminar Papers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Asomiya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Bhasha, Sahitya-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Sanskriti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Aru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Mamoni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Raysom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Goswami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Mamoni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Roisom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Goswamir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Nilkonthi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Broja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Aru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Dotal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Hatir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Uyenh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Khowa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Hauda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Upanyashar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Nari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Saritra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Samuhar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Ek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Bislekhanatmak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Adhyayan”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ISBN:978-93-82976-64-6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August’2016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Book (poetry)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Sabdo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Aru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Seujia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Kabita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“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Kobitar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Barakhun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”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         NA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22th Jan, 2015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93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Collection of Assamese Essays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Gramya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Nari –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Sisti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Aru Kristi.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Gramonnayanot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Mahilar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Artho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Samajik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Bhumika.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NA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993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College Magazine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Melamorian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Yuva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Ussingkhalata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Naba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Prajanmar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Adhyayan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Bimukhita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aru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Grantha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Adhyayanar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Proyujaniyata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.”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Published in “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Melamorian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”.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2014-15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993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</a:t>
                      </a:r>
                      <a:endParaRPr lang="en-IN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Book of Remembrance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Smritipot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Potia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Pather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Ussa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Madhyamik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Bidyalayar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Uttoruttor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Kamonare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Satra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Satri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totha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Abhibhabok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Sokolor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Proti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Ekolom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”.</a:t>
                      </a:r>
                      <a:endParaRPr lang="en-IN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NA</a:t>
                      </a:r>
                      <a:endParaRPr lang="en-IN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Nov, 2016</a:t>
                      </a:r>
                      <a:endParaRPr lang="en-IN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4993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</a:t>
                      </a:r>
                      <a:endParaRPr lang="en-IN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Magazine published on the occasion of Golden Jubilee of Rangamati M.E School and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Apiram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Gogoi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Balika High School.</a:t>
                      </a:r>
                      <a:endParaRPr lang="en-IN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Jonaki</a:t>
                      </a:r>
                      <a:endParaRPr lang="en-IN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“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Natun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Purush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”</a:t>
                      </a:r>
                      <a:endParaRPr lang="en-IN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NA</a:t>
                      </a:r>
                      <a:endParaRPr lang="en-IN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9th &amp; 10th Jan, 2015</a:t>
                      </a:r>
                      <a:endParaRPr lang="en-IN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FC978-71CF-9433-45BA-64D4436ED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087A326-8BCF-D9F5-0520-5CABAC9F6C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273136"/>
              </p:ext>
            </p:extLst>
          </p:nvPr>
        </p:nvGraphicFramePr>
        <p:xfrm>
          <a:off x="0" y="-178420"/>
          <a:ext cx="12292362" cy="8399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919">
                  <a:extLst>
                    <a:ext uri="{9D8B030D-6E8A-4147-A177-3AD203B41FA5}">
                      <a16:colId xmlns:a16="http://schemas.microsoft.com/office/drawing/2014/main" val="1653486157"/>
                    </a:ext>
                  </a:extLst>
                </a:gridCol>
                <a:gridCol w="2507969">
                  <a:extLst>
                    <a:ext uri="{9D8B030D-6E8A-4147-A177-3AD203B41FA5}">
                      <a16:colId xmlns:a16="http://schemas.microsoft.com/office/drawing/2014/main" val="89799154"/>
                    </a:ext>
                  </a:extLst>
                </a:gridCol>
                <a:gridCol w="1706136">
                  <a:extLst>
                    <a:ext uri="{9D8B030D-6E8A-4147-A177-3AD203B41FA5}">
                      <a16:colId xmlns:a16="http://schemas.microsoft.com/office/drawing/2014/main" val="2550701090"/>
                    </a:ext>
                  </a:extLst>
                </a:gridCol>
                <a:gridCol w="4790114">
                  <a:extLst>
                    <a:ext uri="{9D8B030D-6E8A-4147-A177-3AD203B41FA5}">
                      <a16:colId xmlns:a16="http://schemas.microsoft.com/office/drawing/2014/main" val="697907136"/>
                    </a:ext>
                  </a:extLst>
                </a:gridCol>
                <a:gridCol w="1295892">
                  <a:extLst>
                    <a:ext uri="{9D8B030D-6E8A-4147-A177-3AD203B41FA5}">
                      <a16:colId xmlns:a16="http://schemas.microsoft.com/office/drawing/2014/main" val="3082699198"/>
                    </a:ext>
                  </a:extLst>
                </a:gridCol>
                <a:gridCol w="1411332">
                  <a:extLst>
                    <a:ext uri="{9D8B030D-6E8A-4147-A177-3AD203B41FA5}">
                      <a16:colId xmlns:a16="http://schemas.microsoft.com/office/drawing/2014/main" val="1955132741"/>
                    </a:ext>
                  </a:extLst>
                </a:gridCol>
              </a:tblGrid>
              <a:tr h="1170879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07.</a:t>
                      </a:r>
                      <a:endParaRPr lang="en-IN" sz="1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Magazine Published by Assam Correspondents Union (APCU) on the occasion of 20th Medium-term Central  Meeting, </a:t>
                      </a:r>
                      <a:r>
                        <a:rPr lang="en-US" sz="1600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Khumtai</a:t>
                      </a:r>
                      <a:endParaRPr lang="en-US" sz="1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IN" sz="1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SANDHITSA</a:t>
                      </a:r>
                      <a:endParaRPr lang="en-IN" sz="1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“Nari, Nari </a:t>
                      </a:r>
                      <a:r>
                        <a:rPr lang="en-IN" sz="1600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Niryaton</a:t>
                      </a:r>
                      <a:r>
                        <a:rPr lang="en-IN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, </a:t>
                      </a:r>
                      <a:r>
                        <a:rPr lang="en-IN" sz="1600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Madhyam</a:t>
                      </a:r>
                      <a:r>
                        <a:rPr lang="en-IN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N" sz="1600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Etyadi</a:t>
                      </a:r>
                      <a:r>
                        <a:rPr lang="en-IN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”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IN" sz="1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IN" sz="1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NA</a:t>
                      </a:r>
                      <a:endParaRPr lang="en-IN" sz="1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3rd&amp; 4th April,   2015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sz="1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sz="1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IN" sz="1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256411"/>
                  </a:ext>
                </a:extLst>
              </a:tr>
              <a:tr h="102289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08.</a:t>
                      </a:r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book of remembrance on the occasion of Golden Jubilee of </a:t>
                      </a:r>
                      <a:r>
                        <a:rPr lang="en-US" sz="16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Gyandip</a:t>
                      </a:r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High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GYANDIP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“Satra </a:t>
                      </a:r>
                      <a:r>
                        <a:rPr lang="en-IN" sz="16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Satrir</a:t>
                      </a:r>
                      <a:r>
                        <a:rPr lang="en-IN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N" sz="16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Bhabiswat</a:t>
                      </a:r>
                      <a:r>
                        <a:rPr lang="en-IN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N" sz="16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Uttoronot</a:t>
                      </a:r>
                      <a:r>
                        <a:rPr lang="en-IN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N" sz="16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Proyujoniyo</a:t>
                      </a:r>
                      <a:r>
                        <a:rPr lang="en-IN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N" sz="16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Keitiman</a:t>
                      </a:r>
                      <a:r>
                        <a:rPr lang="en-IN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N" sz="16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dikh-eti</a:t>
                      </a:r>
                      <a:r>
                        <a:rPr lang="en-IN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N" sz="16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Alokpat</a:t>
                      </a:r>
                      <a:r>
                        <a:rPr lang="en-IN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”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Dec, 2015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6446456"/>
                  </a:ext>
                </a:extLst>
              </a:tr>
              <a:tr h="13849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</a:t>
                      </a:r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E-Magazine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WISDOM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“Positive Thinking”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March, 2022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5753909"/>
                  </a:ext>
                </a:extLst>
              </a:tr>
              <a:tr h="13849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</a:t>
                      </a:r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 Bilingual Research Oriented Anthology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MILLENNIALS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“Problems Faced by Women Entrepreneurs.”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ISBN-978-93-5773-808-8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December, 2022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7461755"/>
                  </a:ext>
                </a:extLst>
              </a:tr>
              <a:tr h="13849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IN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IN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IN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IN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IN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IN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972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414704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96886-D409-C647-E745-D04967031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FD969CC-60DE-8677-BC15-55399D4058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7963810"/>
              </p:ext>
            </p:extLst>
          </p:nvPr>
        </p:nvGraphicFramePr>
        <p:xfrm>
          <a:off x="1" y="0"/>
          <a:ext cx="12779299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5934">
                  <a:extLst>
                    <a:ext uri="{9D8B030D-6E8A-4147-A177-3AD203B41FA5}">
                      <a16:colId xmlns:a16="http://schemas.microsoft.com/office/drawing/2014/main" val="444175572"/>
                    </a:ext>
                  </a:extLst>
                </a:gridCol>
                <a:gridCol w="2751373">
                  <a:extLst>
                    <a:ext uri="{9D8B030D-6E8A-4147-A177-3AD203B41FA5}">
                      <a16:colId xmlns:a16="http://schemas.microsoft.com/office/drawing/2014/main" val="1653064874"/>
                    </a:ext>
                  </a:extLst>
                </a:gridCol>
                <a:gridCol w="2219093">
                  <a:extLst>
                    <a:ext uri="{9D8B030D-6E8A-4147-A177-3AD203B41FA5}">
                      <a16:colId xmlns:a16="http://schemas.microsoft.com/office/drawing/2014/main" val="279881990"/>
                    </a:ext>
                  </a:extLst>
                </a:gridCol>
                <a:gridCol w="3423424">
                  <a:extLst>
                    <a:ext uri="{9D8B030D-6E8A-4147-A177-3AD203B41FA5}">
                      <a16:colId xmlns:a16="http://schemas.microsoft.com/office/drawing/2014/main" val="2515334876"/>
                    </a:ext>
                  </a:extLst>
                </a:gridCol>
                <a:gridCol w="2442117">
                  <a:extLst>
                    <a:ext uri="{9D8B030D-6E8A-4147-A177-3AD203B41FA5}">
                      <a16:colId xmlns:a16="http://schemas.microsoft.com/office/drawing/2014/main" val="2064478500"/>
                    </a:ext>
                  </a:extLst>
                </a:gridCol>
                <a:gridCol w="1427358">
                  <a:extLst>
                    <a:ext uri="{9D8B030D-6E8A-4147-A177-3AD203B41FA5}">
                      <a16:colId xmlns:a16="http://schemas.microsoft.com/office/drawing/2014/main" val="162523629"/>
                    </a:ext>
                  </a:extLst>
                </a:gridCol>
              </a:tblGrid>
              <a:tr h="117963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11.</a:t>
                      </a:r>
                      <a:endParaRPr lang="en-IN" sz="1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Mouthpiece of </a:t>
                      </a:r>
                      <a:r>
                        <a:rPr lang="en-US" sz="1600" b="1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Sodou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Asom </a:t>
                      </a:r>
                      <a:r>
                        <a:rPr lang="en-US" sz="1600" b="1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Lekhika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Somaroh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Samity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IN" sz="16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RODALI</a:t>
                      </a:r>
                      <a:endParaRPr lang="en-IN" sz="16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“</a:t>
                      </a:r>
                      <a:r>
                        <a:rPr lang="en-US" sz="1600" b="1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Birangana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Sati </a:t>
                      </a:r>
                      <a:r>
                        <a:rPr lang="en-US" sz="1600" b="1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Sadhani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.”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NA</a:t>
                      </a:r>
                      <a:endParaRPr lang="en-IN" sz="16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2023</a:t>
                      </a:r>
                      <a:endParaRPr lang="en-IN" sz="16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597609"/>
                  </a:ext>
                </a:extLst>
              </a:tr>
              <a:tr h="117963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12.</a:t>
                      </a:r>
                      <a:endParaRPr lang="en-IN" sz="1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College Magazine</a:t>
                      </a:r>
                      <a:endParaRPr lang="en-IN" sz="16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MELAMORIYAN</a:t>
                      </a:r>
                      <a:endParaRPr lang="en-IN" sz="16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“Awareness, Rights and Responsibilities of a Consumer”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sz="16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NA</a:t>
                      </a:r>
                      <a:endParaRPr lang="en-IN" sz="16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April, 2023</a:t>
                      </a:r>
                      <a:endParaRPr lang="en-IN" sz="16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255090"/>
                  </a:ext>
                </a:extLst>
              </a:tr>
              <a:tr h="802778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13.</a:t>
                      </a:r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IN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Collection of Bilingual Research based Articles.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EEKSHA</a:t>
                      </a:r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“A Study on Deforestation in Assam”.</a:t>
                      </a:r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ISBN-978-81-95918-2-63</a:t>
                      </a:r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r>
                        <a:rPr lang="en-US" sz="1600" b="1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rd</a:t>
                      </a:r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Dec, 2023</a:t>
                      </a:r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6417933"/>
                  </a:ext>
                </a:extLst>
              </a:tr>
              <a:tr h="802778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14.</a:t>
                      </a:r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Blind Peer Reviewed Article</a:t>
                      </a:r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BEEKSHA</a:t>
                      </a:r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“ME-DAM-ME-PHI: A Cultural Identity of the Tai –</a:t>
                      </a:r>
                      <a:r>
                        <a:rPr lang="en-US" sz="16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Ahoms</a:t>
                      </a:r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”.</a:t>
                      </a:r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ISSN-2278-4128</a:t>
                      </a:r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en-US" sz="1600" b="1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Dec, 2023</a:t>
                      </a:r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0043577"/>
                  </a:ext>
                </a:extLst>
              </a:tr>
              <a:tr h="802778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15.</a:t>
                      </a:r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Collection of Multi-faced Research Articles</a:t>
                      </a:r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CINTA SILPA</a:t>
                      </a:r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“Role of Assamese Women in the Freedom Struggle of India.”</a:t>
                      </a:r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ISBN-978-93-5996-346-4</a:t>
                      </a:r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31</a:t>
                      </a:r>
                      <a:r>
                        <a:rPr lang="en-US" sz="1600" b="1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Dec, 2023</a:t>
                      </a:r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871764"/>
                  </a:ext>
                </a:extLst>
              </a:tr>
              <a:tr h="802778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</a:t>
                      </a:r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Bilingual Research Oriented Anthology</a:t>
                      </a:r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MILLENNIALS</a:t>
                      </a:r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“</a:t>
                      </a:r>
                      <a:r>
                        <a:rPr lang="en-US" sz="16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Gramya</a:t>
                      </a:r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Unnayanor</a:t>
                      </a:r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Gurutto</a:t>
                      </a:r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.”</a:t>
                      </a:r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ISBN-978-81-967096-5-5</a:t>
                      </a:r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Dec, 2023</a:t>
                      </a:r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8149622"/>
                  </a:ext>
                </a:extLst>
              </a:tr>
              <a:tr h="1287624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</a:t>
                      </a:r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Collection of Research Papers</a:t>
                      </a:r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Socio-Cultural and Political History of Colonial Assam</a:t>
                      </a:r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“Social Status of Women in Assam in Colonial Period.”</a:t>
                      </a:r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ISBN-978-93-93864-33-8</a:t>
                      </a:r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Jan, 2024</a:t>
                      </a:r>
                      <a:endParaRPr lang="en-IN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25013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70872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/>
          <p:nvPr/>
        </p:nvSpPr>
        <p:spPr>
          <a:xfrm>
            <a:off x="1551305" y="2105025"/>
            <a:ext cx="9321165" cy="1861185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r>
              <a:rPr lang="en-US" sz="11500" b="1">
                <a:solidFill>
                  <a:schemeClr val="tx1"/>
                </a:solidFill>
              </a:rPr>
              <a:t>THANK YOU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6011" y="218114"/>
            <a:ext cx="10764472" cy="32108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sz="1700" b="1" dirty="0">
                <a:highlight>
                  <a:srgbClr val="FFFF00"/>
                </a:highlight>
              </a:rPr>
              <a:t>ORIENTATION COURSE / REFRESHER COURSE:</a:t>
            </a:r>
          </a:p>
          <a:p>
            <a:pPr marL="0" indent="0">
              <a:buNone/>
            </a:pPr>
            <a:endParaRPr lang="en-IN" sz="1700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en-IN" sz="2900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IN" sz="2900" dirty="0">
                <a:highlight>
                  <a:srgbClr val="FFFF00"/>
                </a:highlight>
              </a:rPr>
              <a:t>   </a:t>
            </a:r>
          </a:p>
          <a:p>
            <a:pPr marL="0" indent="0">
              <a:buNone/>
            </a:pPr>
            <a:r>
              <a:rPr lang="en-IN" dirty="0"/>
              <a:t>	     	  </a:t>
            </a:r>
          </a:p>
          <a:p>
            <a:endParaRPr lang="en-IN" dirty="0"/>
          </a:p>
          <a:p>
            <a:pPr marL="0" indent="0">
              <a:buNone/>
            </a:pPr>
            <a:r>
              <a:rPr lang="en-IN" dirty="0"/>
              <a:t>   </a:t>
            </a:r>
          </a:p>
        </p:txBody>
      </p:sp>
      <p:graphicFrame>
        <p:nvGraphicFramePr>
          <p:cNvPr id="5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227714"/>
              </p:ext>
            </p:extLst>
          </p:nvPr>
        </p:nvGraphicFramePr>
        <p:xfrm>
          <a:off x="263236" y="692727"/>
          <a:ext cx="11776364" cy="53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1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13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145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482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70419"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Sl. No	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alt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Program	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</a:t>
                      </a:r>
                      <a:r>
                        <a:rPr lang="en-US" alt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en-US" alt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Organized by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7835">
                <a:tc>
                  <a:txBody>
                    <a:bodyPr/>
                    <a:lstStyle/>
                    <a:p>
                      <a:r>
                        <a:rPr lang="en-IN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Orientation Course</a:t>
                      </a:r>
                    </a:p>
                    <a:p>
                      <a:endParaRPr lang="en-IN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30/01/2020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</a:t>
                      </a:r>
                      <a:r>
                        <a:rPr lang="en-IN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19/02/2020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HRDC- Aligarh Muslim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University, Aligarh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6219">
                <a:tc>
                  <a:txBody>
                    <a:bodyPr/>
                    <a:lstStyle/>
                    <a:p>
                      <a:r>
                        <a:rPr lang="en-IN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Refresher Course</a:t>
                      </a:r>
                    </a:p>
                    <a:p>
                      <a:endParaRPr lang="en-IN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03/11/2021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to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16/11/2021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UGC -HRDC Sambalpur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University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6219"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03.</a:t>
                      </a:r>
                      <a:endParaRPr lang="en-IN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Refresher Course </a:t>
                      </a:r>
                      <a:endParaRPr lang="en-IN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14/11/2023 to 28/11/2023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MMTTC 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Tezpur University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347639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63692" y="1518407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738120" y="67310"/>
            <a:ext cx="6976110" cy="693420"/>
          </a:xfrm>
        </p:spPr>
        <p:txBody>
          <a:bodyPr>
            <a:normAutofit/>
          </a:bodyPr>
          <a:lstStyle/>
          <a:p>
            <a:r>
              <a:rPr lang="en-US" sz="1600" dirty="0">
                <a:solidFill>
                  <a:srgbClr val="FF0000"/>
                </a:solidFill>
                <a:highlight>
                  <a:srgbClr val="FFFF00"/>
                </a:highlight>
              </a:rPr>
              <a:t>   </a:t>
            </a:r>
            <a:r>
              <a:rPr lang="en-US" sz="1600" b="1" dirty="0">
                <a:solidFill>
                  <a:srgbClr val="FF0000"/>
                </a:solidFill>
                <a:highlight>
                  <a:srgbClr val="FFFF00"/>
                </a:highlight>
              </a:rPr>
              <a:t> PARTICIPATION IN FDP/WORKSHOPS/TRAINING PROGRAMME</a:t>
            </a:r>
            <a:r>
              <a:rPr lang="en-US" sz="1600" b="1" dirty="0">
                <a:highlight>
                  <a:srgbClr val="FFFF00"/>
                </a:highlight>
              </a:rPr>
              <a:t>:</a:t>
            </a:r>
            <a:br>
              <a:rPr lang="en-US" sz="1600" b="1" dirty="0">
                <a:highlight>
                  <a:srgbClr val="FFFF00"/>
                </a:highlight>
              </a:rPr>
            </a:br>
            <a:r>
              <a:rPr lang="en-US" sz="1600" dirty="0"/>
              <a:t>  </a:t>
            </a:r>
            <a:endParaRPr lang="en-IN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1"/>
            <a:ext cx="12192000" cy="6551504"/>
          </a:xfrm>
        </p:spPr>
        <p:txBody>
          <a:bodyPr/>
          <a:lstStyle/>
          <a:p>
            <a:r>
              <a:rPr lang="en-IN" dirty="0"/>
              <a:t>  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04067" y="7772401"/>
            <a:ext cx="623781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PARTICIPATION IN FDP/WORKSHOPS/TRAINING PROGRAMME:</a:t>
            </a:r>
          </a:p>
        </p:txBody>
      </p:sp>
      <p:graphicFrame>
        <p:nvGraphicFramePr>
          <p:cNvPr id="13" name="Table 13"/>
          <p:cNvGraphicFramePr>
            <a:graphicFrameLocks noGrp="1"/>
          </p:cNvGraphicFramePr>
          <p:nvPr/>
        </p:nvGraphicFramePr>
        <p:xfrm>
          <a:off x="0" y="550545"/>
          <a:ext cx="12192000" cy="73916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97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17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3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04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91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9189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IN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Sl. No  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IN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Program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IN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Days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IN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Duration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IN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Organized by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850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IN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1.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IN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1.UGC-Sponsored National worksho</a:t>
                      </a:r>
                      <a:r>
                        <a:rPr lang="en-US" altLang="en-IN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IN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on “Computer Application in Social Science Research.”	    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IN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7 Days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IN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23/06/2016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IN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to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IN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29/06/2016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IN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Research and Extension Cell, IQAC in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IN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collaboration with department of</a:t>
                      </a:r>
                      <a:r>
                        <a:rPr lang="en-US" altLang="en-IN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N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Economics,</a:t>
                      </a:r>
                      <a:r>
                        <a:rPr lang="en-US" altLang="en-IN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N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H.P.B Girls’ College, </a:t>
                      </a:r>
                      <a:r>
                        <a:rPr lang="en-IN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Golaghat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712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IN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2.</a:t>
                      </a:r>
                      <a:endParaRPr lang="en-IN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 Workshop on“Implementation of Choice Based Credit System (CBCS)”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en-US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en-US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1 Day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03/12/2016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Joya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Gogoi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College,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Khumtai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Golaghat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993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3.</a:t>
                      </a:r>
                      <a:endParaRPr lang="en-IN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Workshop on “Implementation of Choice Based Credit System (CBCS) in Undergraduate Colleges of Dibrugarh University”.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1 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11/02/2017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Department of Mathematics and Statistics,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Golaghat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Commerce College.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s 3"/>
          <p:cNvSpPr/>
          <p:nvPr/>
        </p:nvSpPr>
        <p:spPr>
          <a:xfrm>
            <a:off x="635" y="-635"/>
            <a:ext cx="12255500" cy="68586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-59690" y="0"/>
          <a:ext cx="12315825" cy="7526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8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9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6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61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445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43760"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16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en-US" sz="16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MHRD Sponsored Short Term Programme on“Addressing the problems in Second Language Learning: Special Focus on Ass &amp; Eng Teaching in Assam.”	</a:t>
                      </a:r>
                      <a:endParaRPr 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Days</a:t>
                      </a:r>
                      <a:endParaRPr 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18/01/2018  to</a:t>
                      </a:r>
                    </a:p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20/01/2018</a:t>
                      </a:r>
                      <a:endParaRPr 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H.P.B Girls’College,Golaghat in collaboration with teaching Learning Centre, Tezpur Univer--sities  </a:t>
                      </a:r>
                      <a:endParaRPr 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8760"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16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en-US" sz="16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FDP on “Behavioural Remodeling and Use of ICT Tools for classroom delivery of Teachers”.	  </a:t>
                      </a:r>
                      <a:endParaRPr 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Days</a:t>
                      </a:r>
                      <a:endParaRPr 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22/10/2018  to</a:t>
                      </a:r>
                    </a:p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31/10/2018	</a:t>
                      </a:r>
                      <a:endParaRPr 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 &amp; ICT Academy IIT Guwahati in association with Furkating College, Golaghat.</a:t>
                      </a:r>
                      <a:endParaRPr 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43760"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16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en-US" sz="16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WorkshopOn“Choice Based Credit System (CBCS) &amp; Swayam”	  </a:t>
                      </a:r>
                      <a:endParaRPr 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Day</a:t>
                      </a:r>
                      <a:endParaRPr 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25/04/2019</a:t>
                      </a:r>
                      <a:endParaRPr 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Seminar Sub-commmittee of Golden Jubilee Celebration in association with Research &amp; Extension Cell, IQAC,H.P.B Girls’ College, Golaghat. </a:t>
                      </a:r>
                      <a:endParaRPr 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29740"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16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 </a:t>
                      </a:r>
                      <a:endParaRPr lang="en-US" sz="16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Day long workshop on “India’s Draft National Education Policy-2019 with Particular Reference to Reforms in Higher Education” </a:t>
                      </a:r>
                      <a:endParaRPr 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Day</a:t>
                      </a:r>
                      <a:endParaRPr 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02/11/2019</a:t>
                      </a:r>
                      <a:endParaRPr 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Teachers’ Unit Joya Gogoi College in collaboration with Golaghat Zonal Committee, ACTA.</a:t>
                      </a:r>
                      <a:endParaRPr 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6" name="Table 6"/>
          <p:cNvGraphicFramePr>
            <a:graphicFrameLocks noGrp="1"/>
          </p:cNvGraphicFramePr>
          <p:nvPr>
            <p:ph idx="1"/>
          </p:nvPr>
        </p:nvGraphicFramePr>
        <p:xfrm>
          <a:off x="-76200" y="8255"/>
          <a:ext cx="12501245" cy="7511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91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49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66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54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349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1907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8.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One day online National Workshop    on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“Documentation for Revised NAAC Assessment and Accreditation process’’.      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1 Day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28/07/2020	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IQAC, Late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Pushpadevi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Patil Arts and Science 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College,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Risod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 Collaboration with IQAC,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sant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Gadge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Baba Amravati University, Amravati.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256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9.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 level FDP on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“An Effective E- content Development Tools”.	          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2 Days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01/08/2020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to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02/08/2020	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IQAC of Hon.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Balasaheb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Jadhav Arts, commerce and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science college’ Ale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90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10.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Seven Day FDP on “The Role of a Teacher in Nation Building”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7 Days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03/08/2020 to 09/08/2020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Dept. of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Engligh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Dept. of Commerce and IQAC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 Collaboration with ICSSR-SRC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Mhrd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New Delhi.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074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11.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Five- Day Online Workshop on“Research Methodology on Social Sciences and Humanities.’’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5 Day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13/08/2020</a:t>
                      </a:r>
                      <a:r>
                        <a:rPr lang="en-IN" alt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en-IN" alt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17/08/2020	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Department of Education KBVS &amp; AUniversity in collaboration with IQAC, KBVS &amp; AS University.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(Kumar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Bkaskar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Varma Sanskrit and Ancient Studies University,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Nalbari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-106680" y="0"/>
          <a:ext cx="12452350" cy="7474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86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90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8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95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049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6654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12.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One Day National Workshop on “Online Learning Self-Assessment”.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1 Day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24/06/2021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North-Eastern Hill University (NEHU), Shillong,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Meghalaya.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336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13.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Online FDP on “New Trends in English Studies.’’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5 Days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17/01/2022  to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21/01/2022	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Teaching Learning Centre (TLC), Tezpur University in association with Dept. of English.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580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14.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 Level Worksho on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“Redesigned Assessment and Accreditation Framework of NAAC’’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 Day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05/03/2022 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to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05/03/2022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IQAC, Joya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Gogoi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Khumtai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Golaghat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Assam in collaboration with IQAC,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Melamora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College,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Melamora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Golaghat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Assam.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8887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15.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Workshop on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“Tabulation, Moderation and Question Paper Setting in the Under -Graduate Level’’.	   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Day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07/03/2022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to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07/03/2022	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Furkating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College under B. Voc.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Programme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6" name="Table 6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12192000" cy="6997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6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5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0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96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217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725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16.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 Weeklong FDP on  “ICT Tools for Effective Teaching and Learning”.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5 Days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14/03/2022 to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18/03/2022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Teaching Learning Centre (TLC), Tezpur University.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841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17.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Capacity Building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Programme</a:t>
                      </a:r>
                      <a:r>
                        <a:rPr lang="en-IN" alt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 “Computer Basics’’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8 Days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14/03/2022 to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21/03/2022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Melamora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College,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Golaghat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89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18.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Online National Workshop </a:t>
                      </a:r>
                      <a:r>
                        <a:rPr lang="en-IN" alt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n“Research Methodology”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2Days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21/03/2022</a:t>
                      </a:r>
                      <a:r>
                        <a:rPr lang="en-IN" alt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22/03/2022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Department of Political Science &amp; IQAC, Dr. SSN Government College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Malanjkhand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Dist.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Balaghat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(M.P.)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393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19.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 Workshop on “Digital Governance in the Context of National Education Policy-2020”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1Day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en-US" sz="1800" b="1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June, 2022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UGC-HRDC Sambalpur University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395</TotalTime>
  <Words>5047</Words>
  <Application>Microsoft Office PowerPoint</Application>
  <PresentationFormat>Widescreen</PresentationFormat>
  <Paragraphs>915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3" baseType="lpstr">
      <vt:lpstr>Calibri</vt:lpstr>
      <vt:lpstr>Century Gothic</vt:lpstr>
      <vt:lpstr>Times New Roman</vt:lpstr>
      <vt:lpstr>Wingdings 3</vt:lpstr>
      <vt:lpstr>Slice</vt:lpstr>
      <vt:lpstr>                 PERSONAL PROFILE                   OF                  MRS. JURI BARUAH                  HOD            ECONOMICS DEPARTMENT                 MELAMORA COLLEGE                    GOLAGHAT, ASSAM                  PIN-785702</vt:lpstr>
      <vt:lpstr>PowerPoint Presentation</vt:lpstr>
      <vt:lpstr>PowerPoint Presentation</vt:lpstr>
      <vt:lpstr>PowerPoint Presentation</vt:lpstr>
      <vt:lpstr>    PARTICIPATION IN FDP/WORKSHOPS/TRAINING PROGRAMME: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                                PUBLICATIONS: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 PROFILE                                 OF                  MRS. JURI BARUAH                               HOD            ECONOMICS DEPARTMENT                 MELAMORA COLLEGE                    GOLAGHAT, ASSAM                          PIN-785702</dc:title>
  <dc:creator>juri baruah</dc:creator>
  <cp:lastModifiedBy>juri baruah</cp:lastModifiedBy>
  <cp:revision>135</cp:revision>
  <dcterms:created xsi:type="dcterms:W3CDTF">2022-11-08T13:55:00Z</dcterms:created>
  <dcterms:modified xsi:type="dcterms:W3CDTF">2024-11-22T16:13:31Z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5620C8EE67FF465BAA00C617F9C3EF1C</vt:lpwstr>
  </property>
  <property fmtid="{D5CDD505-2E9C-101B-9397-08002B2CF9AE}" pid="3" name="KSOProductBuildVer">
    <vt:lpwstr>1033-11.2.0.11486</vt:lpwstr>
  </property>
</Properties>
</file>