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81" r:id="rId5"/>
    <p:sldId id="260" r:id="rId6"/>
    <p:sldId id="271" r:id="rId7"/>
    <p:sldId id="261" r:id="rId8"/>
    <p:sldId id="285" r:id="rId9"/>
    <p:sldId id="292" r:id="rId10"/>
    <p:sldId id="289" r:id="rId11"/>
    <p:sldId id="290" r:id="rId12"/>
    <p:sldId id="291" r:id="rId13"/>
    <p:sldId id="259" r:id="rId14"/>
    <p:sldId id="274" r:id="rId15"/>
    <p:sldId id="275" r:id="rId16"/>
    <p:sldId id="276" r:id="rId17"/>
    <p:sldId id="277" r:id="rId18"/>
    <p:sldId id="288" r:id="rId19"/>
    <p:sldId id="278" r:id="rId20"/>
    <p:sldId id="262" r:id="rId21"/>
    <p:sldId id="286" r:id="rId22"/>
    <p:sldId id="287" r:id="rId23"/>
    <p:sldId id="263" r:id="rId24"/>
    <p:sldId id="264" r:id="rId25"/>
    <p:sldId id="265" r:id="rId26"/>
    <p:sldId id="266" r:id="rId27"/>
    <p:sldId id="282" r:id="rId28"/>
    <p:sldId id="267" r:id="rId29"/>
    <p:sldId id="268" r:id="rId30"/>
    <p:sldId id="269" r:id="rId31"/>
    <p:sldId id="270" r:id="rId32"/>
    <p:sldId id="280" r:id="rId33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307" autoAdjust="0"/>
  </p:normalViewPr>
  <p:slideViewPr>
    <p:cSldViewPr>
      <p:cViewPr varScale="1">
        <p:scale>
          <a:sx n="62" d="100"/>
          <a:sy n="62" d="100"/>
        </p:scale>
        <p:origin x="1032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D1C4DA-77A7-44F6-A3BA-10907C122B53}" type="datetimeFigureOut">
              <a:rPr lang="en-US" smtClean="0"/>
              <a:pPr/>
              <a:t>11/23/2024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237FCE-E720-46CA-B91A-F2086B6A8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862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37FCE-E720-46CA-B91A-F2086B6A83D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063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735454" y="728598"/>
            <a:ext cx="7433309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1">
                <a:solidFill>
                  <a:srgbClr val="C0000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1">
                <a:solidFill>
                  <a:srgbClr val="C0000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-1270"/>
            <a:ext cx="2851150" cy="6859267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0"/>
            <a:ext cx="182880" cy="6858000"/>
          </a:xfrm>
          <a:custGeom>
            <a:avLst/>
            <a:gdLst/>
            <a:ahLst/>
            <a:cxnLst/>
            <a:rect l="l" t="t" r="r" b="b"/>
            <a:pathLst>
              <a:path w="182880" h="6858000">
                <a:moveTo>
                  <a:pt x="182880" y="0"/>
                </a:moveTo>
                <a:lnTo>
                  <a:pt x="0" y="0"/>
                </a:lnTo>
                <a:lnTo>
                  <a:pt x="0" y="6858000"/>
                </a:lnTo>
                <a:lnTo>
                  <a:pt x="182880" y="6858000"/>
                </a:lnTo>
                <a:lnTo>
                  <a:pt x="182880" y="0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4324350"/>
            <a:ext cx="1743075" cy="778510"/>
          </a:xfrm>
          <a:custGeom>
            <a:avLst/>
            <a:gdLst/>
            <a:ahLst/>
            <a:cxnLst/>
            <a:rect l="l" t="t" r="r" b="b"/>
            <a:pathLst>
              <a:path w="1743075" h="778510">
                <a:moveTo>
                  <a:pt x="1346200" y="0"/>
                </a:moveTo>
                <a:lnTo>
                  <a:pt x="0" y="0"/>
                </a:lnTo>
                <a:lnTo>
                  <a:pt x="0" y="778510"/>
                </a:lnTo>
                <a:lnTo>
                  <a:pt x="1346200" y="778510"/>
                </a:lnTo>
                <a:lnTo>
                  <a:pt x="1355891" y="777702"/>
                </a:lnTo>
                <a:lnTo>
                  <a:pt x="1363821" y="775573"/>
                </a:lnTo>
                <a:lnTo>
                  <a:pt x="1369988" y="772562"/>
                </a:lnTo>
                <a:lnTo>
                  <a:pt x="1374394" y="769112"/>
                </a:lnTo>
                <a:lnTo>
                  <a:pt x="1374394" y="764413"/>
                </a:lnTo>
                <a:lnTo>
                  <a:pt x="1379093" y="764413"/>
                </a:lnTo>
                <a:lnTo>
                  <a:pt x="1735582" y="408050"/>
                </a:lnTo>
                <a:lnTo>
                  <a:pt x="1740868" y="399460"/>
                </a:lnTo>
                <a:lnTo>
                  <a:pt x="1742630" y="388667"/>
                </a:lnTo>
                <a:lnTo>
                  <a:pt x="1740868" y="376993"/>
                </a:lnTo>
                <a:lnTo>
                  <a:pt x="1735582" y="365760"/>
                </a:lnTo>
                <a:lnTo>
                  <a:pt x="1379093" y="14097"/>
                </a:lnTo>
                <a:lnTo>
                  <a:pt x="1379093" y="9398"/>
                </a:lnTo>
                <a:lnTo>
                  <a:pt x="1374394" y="9398"/>
                </a:lnTo>
                <a:lnTo>
                  <a:pt x="1369988" y="5947"/>
                </a:lnTo>
                <a:lnTo>
                  <a:pt x="1363821" y="2936"/>
                </a:lnTo>
                <a:lnTo>
                  <a:pt x="1355891" y="807"/>
                </a:lnTo>
                <a:lnTo>
                  <a:pt x="134620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9653905" y="1922145"/>
            <a:ext cx="2104390" cy="2752090"/>
          </a:xfrm>
          <a:custGeom>
            <a:avLst/>
            <a:gdLst/>
            <a:ahLst/>
            <a:cxnLst/>
            <a:rect l="l" t="t" r="r" b="b"/>
            <a:pathLst>
              <a:path w="2104390" h="2752090">
                <a:moveTo>
                  <a:pt x="2104389" y="0"/>
                </a:moveTo>
                <a:lnTo>
                  <a:pt x="0" y="0"/>
                </a:lnTo>
                <a:lnTo>
                  <a:pt x="0" y="2752090"/>
                </a:lnTo>
                <a:lnTo>
                  <a:pt x="2104389" y="2752090"/>
                </a:lnTo>
                <a:lnTo>
                  <a:pt x="21043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653905" y="1922145"/>
            <a:ext cx="2104390" cy="2752090"/>
          </a:xfrm>
          <a:custGeom>
            <a:avLst/>
            <a:gdLst/>
            <a:ahLst/>
            <a:cxnLst/>
            <a:rect l="l" t="t" r="r" b="b"/>
            <a:pathLst>
              <a:path w="2104390" h="2752090">
                <a:moveTo>
                  <a:pt x="0" y="2752090"/>
                </a:moveTo>
                <a:lnTo>
                  <a:pt x="2104389" y="2752090"/>
                </a:lnTo>
                <a:lnTo>
                  <a:pt x="2104389" y="0"/>
                </a:lnTo>
                <a:lnTo>
                  <a:pt x="0" y="0"/>
                </a:lnTo>
                <a:lnTo>
                  <a:pt x="0" y="2752090"/>
                </a:lnTo>
                <a:close/>
              </a:path>
            </a:pathLst>
          </a:custGeom>
          <a:ln w="57150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659620" y="2094230"/>
            <a:ext cx="2077720" cy="257937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-1270"/>
            <a:ext cx="2851150" cy="6859267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0"/>
            <a:ext cx="182880" cy="6858000"/>
          </a:xfrm>
          <a:custGeom>
            <a:avLst/>
            <a:gdLst/>
            <a:ahLst/>
            <a:cxnLst/>
            <a:rect l="l" t="t" r="r" b="b"/>
            <a:pathLst>
              <a:path w="182880" h="6858000">
                <a:moveTo>
                  <a:pt x="182880" y="0"/>
                </a:moveTo>
                <a:lnTo>
                  <a:pt x="0" y="0"/>
                </a:lnTo>
                <a:lnTo>
                  <a:pt x="0" y="6858000"/>
                </a:lnTo>
                <a:lnTo>
                  <a:pt x="182880" y="6858000"/>
                </a:lnTo>
                <a:lnTo>
                  <a:pt x="182880" y="0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715009"/>
            <a:ext cx="1592580" cy="506730"/>
          </a:xfrm>
          <a:custGeom>
            <a:avLst/>
            <a:gdLst/>
            <a:ahLst/>
            <a:cxnLst/>
            <a:rect l="l" t="t" r="r" b="b"/>
            <a:pathLst>
              <a:path w="1592580" h="506730">
                <a:moveTo>
                  <a:pt x="484" y="0"/>
                </a:moveTo>
                <a:lnTo>
                  <a:pt x="0" y="58344"/>
                </a:lnTo>
                <a:lnTo>
                  <a:pt x="0" y="503184"/>
                </a:lnTo>
                <a:lnTo>
                  <a:pt x="1246009" y="506729"/>
                </a:lnTo>
                <a:lnTo>
                  <a:pt x="1346327" y="506729"/>
                </a:lnTo>
                <a:lnTo>
                  <a:pt x="1351026" y="501903"/>
                </a:lnTo>
                <a:lnTo>
                  <a:pt x="1352550" y="500379"/>
                </a:lnTo>
                <a:lnTo>
                  <a:pt x="1354455" y="498855"/>
                </a:lnTo>
                <a:lnTo>
                  <a:pt x="1355979" y="497204"/>
                </a:lnTo>
                <a:lnTo>
                  <a:pt x="1584960" y="268477"/>
                </a:lnTo>
                <a:lnTo>
                  <a:pt x="1590246" y="261334"/>
                </a:lnTo>
                <a:lnTo>
                  <a:pt x="1592008" y="254190"/>
                </a:lnTo>
                <a:lnTo>
                  <a:pt x="1590246" y="247046"/>
                </a:lnTo>
                <a:lnTo>
                  <a:pt x="1584960" y="239902"/>
                </a:lnTo>
                <a:lnTo>
                  <a:pt x="1355979" y="11302"/>
                </a:lnTo>
                <a:lnTo>
                  <a:pt x="1351026" y="11302"/>
                </a:lnTo>
                <a:lnTo>
                  <a:pt x="1351026" y="6476"/>
                </a:lnTo>
                <a:lnTo>
                  <a:pt x="1346327" y="6476"/>
                </a:lnTo>
                <a:lnTo>
                  <a:pt x="1341501" y="1777"/>
                </a:lnTo>
                <a:lnTo>
                  <a:pt x="1246009" y="1777"/>
                </a:lnTo>
                <a:lnTo>
                  <a:pt x="484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21739" y="688022"/>
            <a:ext cx="8627364" cy="8489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94435" y="1638836"/>
            <a:ext cx="5285740" cy="45237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1">
                <a:solidFill>
                  <a:srgbClr val="C0000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biswajitthebora@gmail.com" TargetMode="Externa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94814">
              <a:lnSpc>
                <a:spcPct val="100000"/>
              </a:lnSpc>
              <a:spcBef>
                <a:spcPts val="100"/>
              </a:spcBef>
            </a:pPr>
            <a:r>
              <a:rPr sz="5400" b="1" dirty="0">
                <a:solidFill>
                  <a:srgbClr val="001F5F"/>
                </a:solidFill>
                <a:latin typeface="Times New Roman"/>
                <a:cs typeface="Times New Roman"/>
              </a:rPr>
              <a:t>PERSONAL</a:t>
            </a:r>
            <a:r>
              <a:rPr sz="5400" b="1" spc="-3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5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PROFILE</a:t>
            </a:r>
            <a:endParaRPr sz="5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16835" y="2409571"/>
            <a:ext cx="28327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55900" algn="l"/>
              </a:tabLst>
            </a:pPr>
            <a:r>
              <a:rPr sz="1800" dirty="0">
                <a:latin typeface="Times New Roman"/>
                <a:cs typeface="Times New Roman"/>
              </a:rPr>
              <a:t>NAME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FACULTY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370" dirty="0">
                <a:latin typeface="Verdana"/>
                <a:cs typeface="Verdana"/>
              </a:rPr>
              <a:t>: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16835" y="2886709"/>
            <a:ext cx="1755775" cy="766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65" dirty="0">
                <a:latin typeface="Times New Roman"/>
                <a:cs typeface="Times New Roman"/>
              </a:rPr>
              <a:t>FATHER’s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NAME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15"/>
              </a:spcBef>
            </a:pPr>
            <a:r>
              <a:rPr sz="1800" spc="-50" dirty="0">
                <a:latin typeface="Times New Roman"/>
                <a:cs typeface="Times New Roman"/>
              </a:rPr>
              <a:t>DATE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BIRTH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16835" y="3840479"/>
            <a:ext cx="25050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PERMANENT</a:t>
            </a:r>
            <a:r>
              <a:rPr sz="1800" spc="-1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ADDRESS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60290" y="2231771"/>
            <a:ext cx="4575810" cy="277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MR.</a:t>
            </a:r>
            <a:r>
              <a:rPr sz="3200" b="1" spc="-8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spc="-45" dirty="0">
                <a:solidFill>
                  <a:srgbClr val="C00000"/>
                </a:solidFill>
                <a:latin typeface="Times New Roman"/>
                <a:cs typeface="Times New Roman"/>
              </a:rPr>
              <a:t>BISWAJIT</a:t>
            </a:r>
            <a:r>
              <a:rPr sz="3200" b="1" spc="-1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BORA</a:t>
            </a:r>
            <a:endParaRPr sz="3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15"/>
              </a:spcBef>
              <a:tabLst>
                <a:tab pos="469265" algn="l"/>
                <a:tab pos="1091565" algn="l"/>
              </a:tabLst>
            </a:pPr>
            <a:r>
              <a:rPr sz="1800" spc="-370" dirty="0">
                <a:latin typeface="Verdana"/>
                <a:cs typeface="Verdana"/>
              </a:rPr>
              <a:t>:</a:t>
            </a:r>
            <a:r>
              <a:rPr sz="1800" dirty="0">
                <a:latin typeface="Verdana"/>
                <a:cs typeface="Verdana"/>
              </a:rPr>
              <a:t>	</a:t>
            </a:r>
            <a:r>
              <a:rPr sz="1800" spc="-20" dirty="0" smtClean="0">
                <a:solidFill>
                  <a:srgbClr val="001F5F"/>
                </a:solidFill>
                <a:latin typeface="Verdana"/>
                <a:cs typeface="Verdana"/>
              </a:rPr>
              <a:t>L</a:t>
            </a:r>
            <a:r>
              <a:rPr lang="en-US" spc="-20" dirty="0" smtClean="0">
                <a:solidFill>
                  <a:srgbClr val="001F5F"/>
                </a:solidFill>
                <a:latin typeface="Verdana"/>
                <a:cs typeface="Verdana"/>
              </a:rPr>
              <a:t>ATE</a:t>
            </a:r>
            <a:r>
              <a:rPr sz="1800" dirty="0">
                <a:solidFill>
                  <a:srgbClr val="001F5F"/>
                </a:solidFill>
                <a:latin typeface="Verdana"/>
                <a:cs typeface="Verdana"/>
              </a:rPr>
              <a:t>	KONRAM</a:t>
            </a:r>
            <a:r>
              <a:rPr sz="1800" spc="-14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001F5F"/>
                </a:solidFill>
                <a:latin typeface="Verdana"/>
                <a:cs typeface="Verdana"/>
              </a:rPr>
              <a:t>BORA</a:t>
            </a:r>
            <a:endParaRPr sz="18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515"/>
              </a:spcBef>
              <a:tabLst>
                <a:tab pos="456565" algn="l"/>
              </a:tabLst>
            </a:pPr>
            <a:r>
              <a:rPr sz="1800" spc="-370" dirty="0">
                <a:latin typeface="Verdana"/>
                <a:cs typeface="Verdana"/>
              </a:rPr>
              <a:t>:</a:t>
            </a:r>
            <a:r>
              <a:rPr sz="1800" dirty="0">
                <a:latin typeface="Verdana"/>
                <a:cs typeface="Verdana"/>
              </a:rPr>
              <a:t>	</a:t>
            </a:r>
            <a:r>
              <a:rPr sz="1800" spc="-190" dirty="0">
                <a:solidFill>
                  <a:srgbClr val="001F5F"/>
                </a:solidFill>
                <a:latin typeface="Verdana"/>
                <a:cs typeface="Verdana"/>
              </a:rPr>
              <a:t>21-09-</a:t>
            </a:r>
            <a:r>
              <a:rPr sz="1800" spc="-20" dirty="0">
                <a:solidFill>
                  <a:srgbClr val="001F5F"/>
                </a:solidFill>
                <a:latin typeface="Verdana"/>
                <a:cs typeface="Verdana"/>
              </a:rPr>
              <a:t>1984</a:t>
            </a:r>
            <a:endParaRPr sz="1800" dirty="0">
              <a:latin typeface="Verdana"/>
              <a:cs typeface="Verdana"/>
            </a:endParaRPr>
          </a:p>
          <a:p>
            <a:pPr marL="90805">
              <a:lnSpc>
                <a:spcPct val="100000"/>
              </a:lnSpc>
              <a:spcBef>
                <a:spcPts val="1675"/>
              </a:spcBef>
              <a:tabLst>
                <a:tab pos="469265" algn="l"/>
              </a:tabLst>
            </a:pPr>
            <a:r>
              <a:rPr sz="1800" spc="-370" dirty="0">
                <a:latin typeface="Verdana"/>
                <a:cs typeface="Verdana"/>
              </a:rPr>
              <a:t>:</a:t>
            </a:r>
            <a:r>
              <a:rPr sz="1800" dirty="0">
                <a:latin typeface="Verdana"/>
                <a:cs typeface="Verdana"/>
              </a:rPr>
              <a:t>	</a:t>
            </a:r>
            <a:r>
              <a:rPr sz="1800" dirty="0">
                <a:solidFill>
                  <a:srgbClr val="001F5F"/>
                </a:solidFill>
                <a:latin typeface="Verdana"/>
                <a:cs typeface="Verdana"/>
              </a:rPr>
              <a:t>MELAMORA</a:t>
            </a:r>
            <a:r>
              <a:rPr sz="1800" spc="-1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800" spc="65" dirty="0">
                <a:solidFill>
                  <a:srgbClr val="001F5F"/>
                </a:solidFill>
                <a:latin typeface="Verdana"/>
                <a:cs typeface="Verdana"/>
              </a:rPr>
              <a:t>GAON</a:t>
            </a:r>
            <a:endParaRPr sz="1800" dirty="0">
              <a:latin typeface="Verdana"/>
              <a:cs typeface="Verdana"/>
            </a:endParaRPr>
          </a:p>
          <a:p>
            <a:pPr marL="502284">
              <a:lnSpc>
                <a:spcPct val="100000"/>
              </a:lnSpc>
              <a:spcBef>
                <a:spcPts val="770"/>
              </a:spcBef>
            </a:pPr>
            <a:r>
              <a:rPr sz="1800" spc="-60" dirty="0">
                <a:solidFill>
                  <a:srgbClr val="001F5F"/>
                </a:solidFill>
                <a:latin typeface="Verdana"/>
                <a:cs typeface="Verdana"/>
              </a:rPr>
              <a:t>P.O.</a:t>
            </a:r>
            <a:r>
              <a:rPr sz="1800" spc="-10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Verdana"/>
                <a:cs typeface="Verdana"/>
              </a:rPr>
              <a:t>MELAMORA,</a:t>
            </a:r>
            <a:r>
              <a:rPr sz="1800" spc="-7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800" spc="-254" dirty="0">
                <a:solidFill>
                  <a:srgbClr val="001F5F"/>
                </a:solidFill>
                <a:latin typeface="Verdana"/>
                <a:cs typeface="Verdana"/>
              </a:rPr>
              <a:t>DIST.</a:t>
            </a:r>
            <a:r>
              <a:rPr sz="1800" spc="-13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Verdana"/>
                <a:cs typeface="Verdana"/>
              </a:rPr>
              <a:t>GOLAGHAT.</a:t>
            </a:r>
            <a:endParaRPr sz="1800" dirty="0">
              <a:latin typeface="Verdana"/>
              <a:cs typeface="Verdana"/>
            </a:endParaRPr>
          </a:p>
          <a:p>
            <a:pPr marL="502284">
              <a:lnSpc>
                <a:spcPct val="100000"/>
              </a:lnSpc>
              <a:spcBef>
                <a:spcPts val="1700"/>
              </a:spcBef>
            </a:pPr>
            <a:r>
              <a:rPr sz="1800" spc="-140" dirty="0">
                <a:solidFill>
                  <a:srgbClr val="001F5F"/>
                </a:solidFill>
                <a:latin typeface="Verdana"/>
                <a:cs typeface="Verdana"/>
              </a:rPr>
              <a:t>PIN</a:t>
            </a:r>
            <a:r>
              <a:rPr sz="1800" spc="-13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800" spc="-254" dirty="0">
                <a:solidFill>
                  <a:srgbClr val="001F5F"/>
                </a:solidFill>
                <a:latin typeface="Verdana"/>
                <a:cs typeface="Verdana"/>
              </a:rPr>
              <a:t>–</a:t>
            </a:r>
            <a:r>
              <a:rPr sz="1800" spc="-12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800" spc="-165" dirty="0">
                <a:solidFill>
                  <a:srgbClr val="001F5F"/>
                </a:solidFill>
                <a:latin typeface="Verdana"/>
                <a:cs typeface="Verdana"/>
              </a:rPr>
              <a:t>785702,</a:t>
            </a:r>
            <a:r>
              <a:rPr sz="1800" spc="-12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001F5F"/>
                </a:solidFill>
                <a:latin typeface="Verdana"/>
                <a:cs typeface="Verdana"/>
              </a:rPr>
              <a:t>ASSAM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16835" y="5264403"/>
            <a:ext cx="19367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MOBILE</a:t>
            </a:r>
            <a:r>
              <a:rPr sz="1800" spc="-10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NUMBER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16835" y="5751512"/>
            <a:ext cx="6464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imes New Roman"/>
                <a:cs typeface="Times New Roman"/>
              </a:rPr>
              <a:t>Email-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60290" y="5264403"/>
            <a:ext cx="3576954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0065" algn="l"/>
              </a:tabLst>
            </a:pPr>
            <a:r>
              <a:rPr sz="1800" spc="-370" dirty="0">
                <a:latin typeface="Verdana"/>
                <a:cs typeface="Verdana"/>
              </a:rPr>
              <a:t>:</a:t>
            </a:r>
            <a:r>
              <a:rPr sz="1800" dirty="0">
                <a:latin typeface="Verdana"/>
                <a:cs typeface="Verdana"/>
              </a:rPr>
              <a:t>	</a:t>
            </a:r>
            <a:r>
              <a:rPr sz="1800" spc="-65" dirty="0">
                <a:solidFill>
                  <a:srgbClr val="001F5F"/>
                </a:solidFill>
                <a:latin typeface="Verdana"/>
                <a:cs typeface="Verdana"/>
              </a:rPr>
              <a:t>6000399066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675"/>
              </a:spcBef>
              <a:tabLst>
                <a:tab pos="469265" algn="l"/>
              </a:tabLst>
            </a:pPr>
            <a:r>
              <a:rPr sz="1800" spc="-370" dirty="0">
                <a:latin typeface="Verdana"/>
                <a:cs typeface="Verdana"/>
              </a:rPr>
              <a:t>:</a:t>
            </a:r>
            <a:r>
              <a:rPr sz="1800" dirty="0">
                <a:latin typeface="Verdana"/>
                <a:cs typeface="Verdana"/>
              </a:rPr>
              <a:t>	</a:t>
            </a:r>
            <a:r>
              <a:rPr sz="1800" spc="-35" dirty="0">
                <a:solidFill>
                  <a:srgbClr val="001F5F"/>
                </a:solidFill>
                <a:latin typeface="Verdana"/>
                <a:cs typeface="Verdana"/>
                <a:hlinkClick r:id="rId2"/>
              </a:rPr>
              <a:t>biswajitthebora@gmail.com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3275083"/>
              </p:ext>
            </p:extLst>
          </p:nvPr>
        </p:nvGraphicFramePr>
        <p:xfrm>
          <a:off x="299355" y="616708"/>
          <a:ext cx="11593289" cy="58130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7599">
                  <a:extLst>
                    <a:ext uri="{9D8B030D-6E8A-4147-A177-3AD203B41FA5}">
                      <a16:colId xmlns:a16="http://schemas.microsoft.com/office/drawing/2014/main" val="3118426268"/>
                    </a:ext>
                  </a:extLst>
                </a:gridCol>
                <a:gridCol w="2313724">
                  <a:extLst>
                    <a:ext uri="{9D8B030D-6E8A-4147-A177-3AD203B41FA5}">
                      <a16:colId xmlns:a16="http://schemas.microsoft.com/office/drawing/2014/main" val="3814334324"/>
                    </a:ext>
                  </a:extLst>
                </a:gridCol>
                <a:gridCol w="2002002">
                  <a:extLst>
                    <a:ext uri="{9D8B030D-6E8A-4147-A177-3AD203B41FA5}">
                      <a16:colId xmlns:a16="http://schemas.microsoft.com/office/drawing/2014/main" val="1741355735"/>
                    </a:ext>
                  </a:extLst>
                </a:gridCol>
                <a:gridCol w="1766472">
                  <a:extLst>
                    <a:ext uri="{9D8B030D-6E8A-4147-A177-3AD203B41FA5}">
                      <a16:colId xmlns:a16="http://schemas.microsoft.com/office/drawing/2014/main" val="4092256466"/>
                    </a:ext>
                  </a:extLst>
                </a:gridCol>
                <a:gridCol w="1295413">
                  <a:extLst>
                    <a:ext uri="{9D8B030D-6E8A-4147-A177-3AD203B41FA5}">
                      <a16:colId xmlns:a16="http://schemas.microsoft.com/office/drawing/2014/main" val="999218049"/>
                    </a:ext>
                  </a:extLst>
                </a:gridCol>
                <a:gridCol w="1923493">
                  <a:extLst>
                    <a:ext uri="{9D8B030D-6E8A-4147-A177-3AD203B41FA5}">
                      <a16:colId xmlns:a16="http://schemas.microsoft.com/office/drawing/2014/main" val="2323704688"/>
                    </a:ext>
                  </a:extLst>
                </a:gridCol>
                <a:gridCol w="1514586">
                  <a:extLst>
                    <a:ext uri="{9D8B030D-6E8A-4147-A177-3AD203B41FA5}">
                      <a16:colId xmlns:a16="http://schemas.microsoft.com/office/drawing/2014/main" val="2075355798"/>
                    </a:ext>
                  </a:extLst>
                </a:gridCol>
              </a:tblGrid>
              <a:tr h="120090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5885" algn="l"/>
                        </a:tabLs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</a:t>
                      </a:r>
                      <a:r>
                        <a:rPr lang="kok-IN" sz="1800" dirty="0"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6" marR="42456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5885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Title of the Paper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6" marR="42456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5885" algn="l"/>
                        </a:tabLs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Title of the Seminar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6" marR="42456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5885" algn="l"/>
                        </a:tabLs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Organized by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6" marR="42456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5885" algn="l"/>
                        </a:tabLs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Sponsored by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6" marR="42456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5885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Level of Seminar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6" marR="42456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635885" algn="l"/>
                        </a:tabLs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6" marR="42456" marT="0" marB="0"/>
                </a:tc>
                <a:extLst>
                  <a:ext uri="{0D108BD9-81ED-4DB2-BD59-A6C34878D82A}">
                    <a16:rowId xmlns:a16="http://schemas.microsoft.com/office/drawing/2014/main" val="3203541583"/>
                  </a:ext>
                </a:extLst>
              </a:tr>
              <a:tr h="120955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635885" algn="l"/>
                        </a:tabLs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6" marR="424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Bharatar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Swadhinata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Andolanat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Golaghat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 </a:t>
                      </a:r>
                      <a:r>
                        <a:rPr lang="en-US" sz="1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Melamora</a:t>
                      </a:r>
                      <a:r>
                        <a:rPr lang="en-US" sz="16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Gaon</a:t>
                      </a:r>
                      <a:r>
                        <a:rPr lang="en-US" sz="16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 </a:t>
                      </a:r>
                      <a:r>
                        <a:rPr lang="en-US" sz="16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Muktijodha</a:t>
                      </a:r>
                      <a:r>
                        <a:rPr lang="en-US" sz="16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Sakalar</a:t>
                      </a:r>
                      <a:r>
                        <a:rPr lang="en-US" sz="16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abodan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6" marR="42456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5885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Retrospection of Indian Freedom Movement</a:t>
                      </a:r>
                      <a:r>
                        <a:rPr lang="kok-IN" sz="1800" dirty="0">
                          <a:effectLst/>
                          <a:latin typeface="Times New Roman" panose="02020603050405020304" pitchFamily="18" charset="0"/>
                        </a:rPr>
                        <a:t>: 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Exploring Unsung Heroes of Assam</a:t>
                      </a:r>
                      <a:r>
                        <a:rPr lang="kok-IN" sz="1800" dirty="0"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6" marR="42456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5885" algn="l"/>
                        </a:tabLs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IQAC, Sarupathar College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6" marR="42456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5885" algn="l"/>
                        </a:tabLs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ICHR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6" marR="42456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5885" algn="l"/>
                        </a:tabLs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National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6" marR="42456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635885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en-US" sz="16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&amp; 13</a:t>
                      </a:r>
                      <a:r>
                        <a:rPr lang="en-US" sz="16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September 2022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6" marR="42456" marT="0" marB="0"/>
                </a:tc>
                <a:extLst>
                  <a:ext uri="{0D108BD9-81ED-4DB2-BD59-A6C34878D82A}">
                    <a16:rowId xmlns:a16="http://schemas.microsoft.com/office/drawing/2014/main" val="2344458147"/>
                  </a:ext>
                </a:extLst>
              </a:tr>
              <a:tr h="1365677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635885" algn="l"/>
                        </a:tabLs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kok-IN" sz="1800" dirty="0" smtClean="0"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6" marR="424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Prospect for Sustainable Global Growth and Indian Leadership At 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G20—Opportunities</a:t>
                      </a:r>
                      <a:r>
                        <a:rPr lang="en-US" sz="16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and </a:t>
                      </a:r>
                      <a:r>
                        <a:rPr lang="en-US" sz="16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Challanges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6" marR="42456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5885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Prospect for Sustainable Global Growth and Indian Leadership At G20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6" marR="42456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5885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Government post Graduate College  OBRA,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Sonebhadra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UP, India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6" marR="424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635885" algn="l"/>
                        </a:tabLst>
                      </a:pPr>
                      <a:endParaRPr lang="en-US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roid Sans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5885" algn="l"/>
                        </a:tabLs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6" marR="42456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5885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International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6" marR="42456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635885" algn="l"/>
                        </a:tabLs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3rd March 2023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6" marR="42456" marT="0" marB="0"/>
                </a:tc>
                <a:extLst>
                  <a:ext uri="{0D108BD9-81ED-4DB2-BD59-A6C34878D82A}">
                    <a16:rowId xmlns:a16="http://schemas.microsoft.com/office/drawing/2014/main" val="2577167868"/>
                  </a:ext>
                </a:extLst>
              </a:tr>
              <a:tr h="1134989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635885" algn="l"/>
                        </a:tabLs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6" marR="424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roid Sans"/>
                        </a:rPr>
                        <a:t>Importance</a:t>
                      </a:r>
                      <a:r>
                        <a:rPr lang="en-US" sz="1400" baseline="0" dirty="0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roid Sans"/>
                        </a:rPr>
                        <a:t> of Women in Organizing Society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roid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5885" algn="l"/>
                        </a:tabLst>
                      </a:pPr>
                      <a:r>
                        <a:rPr lang="en-US" sz="14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roid Sans"/>
                        </a:rPr>
                        <a:t>The North</a:t>
                      </a:r>
                      <a:r>
                        <a:rPr lang="kok-IN" sz="14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Kokila" panose="020B0604020202020204" pitchFamily="34" charset="0"/>
                        </a:rPr>
                        <a:t>-</a:t>
                      </a:r>
                      <a:r>
                        <a:rPr lang="en-US" sz="14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roid Sans"/>
                        </a:rPr>
                        <a:t>East Women in Socio </a:t>
                      </a:r>
                      <a:r>
                        <a:rPr lang="kok-IN" sz="14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Kokila" panose="020B0604020202020204" pitchFamily="34" charset="0"/>
                        </a:rPr>
                        <a:t>-</a:t>
                      </a:r>
                      <a:r>
                        <a:rPr lang="en-US" sz="14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roid Sans"/>
                        </a:rPr>
                        <a:t>Economic Development of India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roid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5885" algn="l"/>
                        </a:tabLst>
                      </a:pPr>
                      <a:r>
                        <a:rPr lang="en-US" sz="1400" dirty="0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roid Sans"/>
                        </a:rPr>
                        <a:t>Dept. </a:t>
                      </a:r>
                      <a:r>
                        <a:rPr lang="en-US" sz="1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roid Sans"/>
                        </a:rPr>
                        <a:t>of </a:t>
                      </a:r>
                      <a:r>
                        <a:rPr lang="en-US" sz="1400" dirty="0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roid Sans"/>
                        </a:rPr>
                        <a:t>Assamese</a:t>
                      </a:r>
                      <a:r>
                        <a:rPr lang="en-US" sz="1400" baseline="0" dirty="0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roid Sans"/>
                        </a:rPr>
                        <a:t> &amp;</a:t>
                      </a:r>
                      <a:r>
                        <a:rPr lang="en-US" sz="1400" dirty="0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roid Sans"/>
                        </a:rPr>
                        <a:t> </a:t>
                      </a:r>
                      <a:r>
                        <a:rPr lang="en-US" sz="1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roid Sans"/>
                        </a:rPr>
                        <a:t>IQAC </a:t>
                      </a:r>
                      <a:r>
                        <a:rPr lang="en-US" sz="1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roid Sans"/>
                        </a:rPr>
                        <a:t>Melamora</a:t>
                      </a:r>
                      <a:r>
                        <a:rPr lang="en-US" sz="1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roid Sans"/>
                        </a:rPr>
                        <a:t> College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roid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5885" algn="l"/>
                        </a:tabLst>
                      </a:pPr>
                      <a:r>
                        <a:rPr lang="en-US" sz="14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roid Sans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roid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5885" algn="l"/>
                        </a:tabLst>
                      </a:pPr>
                      <a:r>
                        <a:rPr lang="en-US" sz="14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roid Sans"/>
                        </a:rPr>
                        <a:t>National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roid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635885" algn="l"/>
                        </a:tabLst>
                      </a:pPr>
                      <a:r>
                        <a:rPr lang="en-US" sz="1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roid Sans"/>
                        </a:rPr>
                        <a:t>11th November 2023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roid San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0696965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746249" y="-901519"/>
            <a:ext cx="5006257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63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63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63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63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63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63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63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63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63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5250" algn="l"/>
              </a:tabLst>
            </a:pPr>
            <a:r>
              <a:rPr kumimoji="0" lang="en-US" altLang="en-US" sz="1600" b="1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Presentation in Seminar</a:t>
            </a:r>
            <a:r>
              <a:rPr kumimoji="0" lang="kok-IN" altLang="en-US" sz="1600" b="1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/</a:t>
            </a:r>
            <a:r>
              <a:rPr kumimoji="0" lang="en-US" altLang="en-US" sz="1600" b="1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Conference with paper</a:t>
            </a:r>
            <a:r>
              <a:rPr kumimoji="0" lang="kok-IN" altLang="en-US" sz="1600" b="1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:</a:t>
            </a:r>
            <a:endParaRPr kumimoji="0" lang="en-US" alt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5250" algn="l"/>
              </a:tabLst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71664" y="10901"/>
            <a:ext cx="7584505" cy="1211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2635885" algn="l"/>
              </a:tabLst>
            </a:pPr>
            <a:r>
              <a:rPr lang="en-US" sz="28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Droid Sans"/>
              </a:rPr>
              <a:t>Presentation in Seminar</a:t>
            </a:r>
            <a:r>
              <a:rPr lang="kok-IN" sz="28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Kokila" panose="020B0604020202020204" pitchFamily="34" charset="0"/>
              </a:rPr>
              <a:t>/</a:t>
            </a:r>
            <a:r>
              <a:rPr lang="en-US" sz="28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Droid Sans"/>
              </a:rPr>
              <a:t>Conference with paper</a:t>
            </a:r>
            <a:r>
              <a:rPr lang="kok-IN" sz="28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Kokila" panose="020B0604020202020204" pitchFamily="34" charset="0"/>
              </a:rPr>
              <a:t>: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Droid Sans"/>
            </a:endParaRPr>
          </a:p>
          <a:p>
            <a:pPr marL="457200" algn="ctr">
              <a:lnSpc>
                <a:spcPct val="115000"/>
              </a:lnSpc>
              <a:spcAft>
                <a:spcPts val="0"/>
              </a:spcAft>
              <a:tabLst>
                <a:tab pos="2635885" algn="l"/>
              </a:tabLst>
            </a:pP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70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0879884"/>
              </p:ext>
            </p:extLst>
          </p:nvPr>
        </p:nvGraphicFramePr>
        <p:xfrm>
          <a:off x="191344" y="532503"/>
          <a:ext cx="11809313" cy="58534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2088">
                  <a:extLst>
                    <a:ext uri="{9D8B030D-6E8A-4147-A177-3AD203B41FA5}">
                      <a16:colId xmlns:a16="http://schemas.microsoft.com/office/drawing/2014/main" val="3118426268"/>
                    </a:ext>
                  </a:extLst>
                </a:gridCol>
                <a:gridCol w="2356837">
                  <a:extLst>
                    <a:ext uri="{9D8B030D-6E8A-4147-A177-3AD203B41FA5}">
                      <a16:colId xmlns:a16="http://schemas.microsoft.com/office/drawing/2014/main" val="3814334324"/>
                    </a:ext>
                  </a:extLst>
                </a:gridCol>
                <a:gridCol w="2352307">
                  <a:extLst>
                    <a:ext uri="{9D8B030D-6E8A-4147-A177-3AD203B41FA5}">
                      <a16:colId xmlns:a16="http://schemas.microsoft.com/office/drawing/2014/main" val="1741355735"/>
                    </a:ext>
                  </a:extLst>
                </a:gridCol>
                <a:gridCol w="1907094">
                  <a:extLst>
                    <a:ext uri="{9D8B030D-6E8A-4147-A177-3AD203B41FA5}">
                      <a16:colId xmlns:a16="http://schemas.microsoft.com/office/drawing/2014/main" val="4092256466"/>
                    </a:ext>
                  </a:extLst>
                </a:gridCol>
                <a:gridCol w="1540345">
                  <a:extLst>
                    <a:ext uri="{9D8B030D-6E8A-4147-A177-3AD203B41FA5}">
                      <a16:colId xmlns:a16="http://schemas.microsoft.com/office/drawing/2014/main" val="999218049"/>
                    </a:ext>
                  </a:extLst>
                </a:gridCol>
                <a:gridCol w="1317834">
                  <a:extLst>
                    <a:ext uri="{9D8B030D-6E8A-4147-A177-3AD203B41FA5}">
                      <a16:colId xmlns:a16="http://schemas.microsoft.com/office/drawing/2014/main" val="2323704688"/>
                    </a:ext>
                  </a:extLst>
                </a:gridCol>
                <a:gridCol w="1542808">
                  <a:extLst>
                    <a:ext uri="{9D8B030D-6E8A-4147-A177-3AD203B41FA5}">
                      <a16:colId xmlns:a16="http://schemas.microsoft.com/office/drawing/2014/main" val="2075355798"/>
                    </a:ext>
                  </a:extLst>
                </a:gridCol>
              </a:tblGrid>
              <a:tr h="1128613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5885" algn="l"/>
                        </a:tabLs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</a:t>
                      </a:r>
                      <a:r>
                        <a:rPr lang="kok-IN" sz="1800" dirty="0"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6" marR="42456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5885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Title of the Paper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6" marR="42456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5885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Title of the Seminar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6" marR="42456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5885" algn="l"/>
                        </a:tabLs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Organized by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6" marR="42456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5885" algn="l"/>
                        </a:tabLs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Sponsored by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6" marR="42456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5885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Level of Seminar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6" marR="42456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635885" algn="l"/>
                        </a:tabLs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6" marR="42456" marT="0" marB="0"/>
                </a:tc>
                <a:extLst>
                  <a:ext uri="{0D108BD9-81ED-4DB2-BD59-A6C34878D82A}">
                    <a16:rowId xmlns:a16="http://schemas.microsoft.com/office/drawing/2014/main" val="3203541583"/>
                  </a:ext>
                </a:extLst>
              </a:tr>
              <a:tr h="1778872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635885" algn="l"/>
                        </a:tabLs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6" marR="424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roid Sans"/>
                        </a:rPr>
                        <a:t>Sexual Harassment of  Women</a:t>
                      </a:r>
                      <a:r>
                        <a:rPr lang="en-US" sz="1800" baseline="0" dirty="0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roid Sans"/>
                        </a:rPr>
                        <a:t> at workplace (</a:t>
                      </a:r>
                      <a:r>
                        <a:rPr lang="en-US" sz="1800" baseline="0" dirty="0" err="1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roid Sans"/>
                        </a:rPr>
                        <a:t>prevention,Protection</a:t>
                      </a:r>
                      <a:r>
                        <a:rPr lang="en-US" sz="1800" baseline="0" dirty="0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roid Sans"/>
                        </a:rPr>
                        <a:t> and </a:t>
                      </a:r>
                      <a:r>
                        <a:rPr lang="en-US" sz="1800" baseline="0" dirty="0" err="1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roid Sans"/>
                        </a:rPr>
                        <a:t>Redressel</a:t>
                      </a:r>
                      <a:r>
                        <a:rPr lang="en-US" sz="1800" baseline="0" dirty="0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roid Sans"/>
                        </a:rPr>
                        <a:t>) Act-2013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roid Sans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5885" algn="l"/>
                        </a:tabLst>
                      </a:pPr>
                      <a:r>
                        <a:rPr lang="en-US" sz="1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roid Sans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roid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5885" algn="l"/>
                        </a:tabLst>
                      </a:pPr>
                      <a:r>
                        <a:rPr lang="en-US" sz="18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roid Sans"/>
                        </a:rPr>
                        <a:t>Contemporary ender Issues</a:t>
                      </a:r>
                      <a:r>
                        <a:rPr lang="kok-IN" sz="18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Kokila" panose="020B0604020202020204" pitchFamily="34" charset="0"/>
                        </a:rPr>
                        <a:t>: </a:t>
                      </a:r>
                      <a:r>
                        <a:rPr lang="en-US" sz="18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roid Sans"/>
                        </a:rPr>
                        <a:t>Prospects &amp; Challenges</a:t>
                      </a:r>
                      <a:r>
                        <a:rPr lang="kok-IN" sz="18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Kokila" panose="020B0604020202020204" pitchFamily="34" charset="0"/>
                        </a:rPr>
                        <a:t>.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roid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5885" algn="l"/>
                        </a:tabLst>
                      </a:pPr>
                      <a:r>
                        <a:rPr lang="en-US" sz="1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roid Sans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roid Sans"/>
                        </a:rPr>
                        <a:t>Dept</a:t>
                      </a:r>
                      <a:r>
                        <a:rPr lang="kok-IN" sz="1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Kokila" panose="020B0604020202020204" pitchFamily="34" charset="0"/>
                        </a:rPr>
                        <a:t>. </a:t>
                      </a:r>
                      <a:r>
                        <a:rPr lang="en-US" sz="1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roid Sans"/>
                        </a:rPr>
                        <a:t>of </a:t>
                      </a:r>
                      <a:r>
                        <a:rPr lang="en-US" sz="1800" dirty="0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roid Sans"/>
                        </a:rPr>
                        <a:t>Pol </a:t>
                      </a:r>
                      <a:r>
                        <a:rPr lang="en-US" sz="1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roid Sans"/>
                        </a:rPr>
                        <a:t>Science &amp; </a:t>
                      </a:r>
                      <a:r>
                        <a:rPr lang="en-US" sz="1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roid Sans"/>
                        </a:rPr>
                        <a:t>Dept</a:t>
                      </a:r>
                      <a:r>
                        <a:rPr lang="kok-IN" sz="1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Kokila" panose="020B0604020202020204" pitchFamily="34" charset="0"/>
                        </a:rPr>
                        <a:t>. </a:t>
                      </a:r>
                      <a:r>
                        <a:rPr lang="en-US" sz="1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roid Sans"/>
                        </a:rPr>
                        <a:t>of English, </a:t>
                      </a:r>
                      <a:r>
                        <a:rPr lang="en-US" sz="1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roid Sans"/>
                        </a:rPr>
                        <a:t>Ledo</a:t>
                      </a:r>
                      <a:r>
                        <a:rPr lang="en-US" sz="1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roid Sans"/>
                        </a:rPr>
                        <a:t> College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roid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5885" algn="l"/>
                        </a:tabLst>
                      </a:pPr>
                      <a:r>
                        <a:rPr lang="en-US" sz="18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roid Sans"/>
                        </a:rPr>
                        <a:t>ICT Academy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roid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5885" algn="l"/>
                        </a:tabLst>
                      </a:pPr>
                      <a:r>
                        <a:rPr lang="en-US" sz="18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roid Sans"/>
                        </a:rPr>
                        <a:t>National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roid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635885" algn="l"/>
                        </a:tabLst>
                      </a:pPr>
                      <a:r>
                        <a:rPr lang="en-US" sz="1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roid Sans"/>
                        </a:rPr>
                        <a:t>24</a:t>
                      </a:r>
                      <a:r>
                        <a:rPr lang="en-US" sz="1800" baseline="30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roid Sans"/>
                        </a:rPr>
                        <a:t>th</a:t>
                      </a:r>
                      <a:r>
                        <a:rPr lang="en-US" sz="1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roid Sans"/>
                        </a:rPr>
                        <a:t> July 2022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roid San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4458147"/>
                  </a:ext>
                </a:extLst>
              </a:tr>
              <a:tr h="1647103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635885" algn="l"/>
                        </a:tabLs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kok-IN" sz="1800" dirty="0" smtClean="0"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6" marR="424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roid Sans"/>
                        </a:rPr>
                        <a:t>Human Rights and Social Justice</a:t>
                      </a:r>
                      <a:r>
                        <a:rPr lang="kok-IN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Kokila" panose="020B0604020202020204" pitchFamily="34" charset="0"/>
                        </a:rPr>
                        <a:t>: 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roid Sans"/>
                        </a:rPr>
                        <a:t>Pathways to Equity and Inclusion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roid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5885" algn="l"/>
                        </a:tabLst>
                      </a:pPr>
                      <a:r>
                        <a:rPr lang="en-US" sz="20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roid Sans"/>
                        </a:rPr>
                        <a:t>Multidisciplinary Perspective for Improving Sustainability 2024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roid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5885" algn="l"/>
                        </a:tabLst>
                      </a:pPr>
                      <a:r>
                        <a:rPr lang="en-US" sz="20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roid Sans"/>
                        </a:rPr>
                        <a:t>Kunda Kunda Kahan Digambar Jain College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roid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635885" algn="l"/>
                        </a:tabLst>
                      </a:pP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roid Sans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roid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5885" algn="l"/>
                        </a:tabLst>
                      </a:pPr>
                      <a:r>
                        <a:rPr lang="en-US" sz="20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roid Sans"/>
                        </a:rPr>
                        <a:t>National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roid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635885" algn="l"/>
                        </a:tabLst>
                      </a:pP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roid Sans"/>
                        </a:rPr>
                        <a:t>23</a:t>
                      </a:r>
                      <a:r>
                        <a:rPr lang="en-US" sz="2000" baseline="30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roid Sans"/>
                        </a:rPr>
                        <a:t>rd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roid Sans"/>
                        </a:rPr>
                        <a:t> June 2024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roid San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7167868"/>
                  </a:ext>
                </a:extLst>
              </a:tr>
              <a:tr h="1066669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635885" algn="l"/>
                        </a:tabLs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6" marR="424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roid Sans"/>
                        </a:rPr>
                        <a:t>Sustaining Tomorrow:</a:t>
                      </a:r>
                      <a:r>
                        <a:rPr lang="en-US" sz="1600" baseline="0" dirty="0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roid Sans"/>
                        </a:rPr>
                        <a:t> Interdisciplinary Solutions For a Resilient Tomorrow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roid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5885" algn="l"/>
                        </a:tabLst>
                      </a:pPr>
                      <a:r>
                        <a:rPr lang="en-US" sz="16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roid Sans"/>
                        </a:rPr>
                        <a:t>Research for Sustainable Future</a:t>
                      </a:r>
                      <a:r>
                        <a:rPr lang="kok-IN" sz="16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Kokila" panose="020B0604020202020204" pitchFamily="34" charset="0"/>
                        </a:rPr>
                        <a:t>-</a:t>
                      </a:r>
                      <a:r>
                        <a:rPr lang="en-US" sz="16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roid Sans"/>
                        </a:rPr>
                        <a:t>Multidisciplinary Approaches</a:t>
                      </a:r>
                      <a:r>
                        <a:rPr lang="kok-IN" sz="16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Kokila" panose="020B0604020202020204" pitchFamily="34" charset="0"/>
                        </a:rPr>
                        <a:t>.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roid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5885" algn="l"/>
                        </a:tabLst>
                      </a:pPr>
                      <a:r>
                        <a:rPr lang="en-US" sz="16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roid Sans"/>
                        </a:rPr>
                        <a:t>Global Bridge College, Wolaita, Ethiopia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roid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5885" algn="l"/>
                        </a:tabLst>
                      </a:pPr>
                      <a:r>
                        <a:rPr lang="en-US" sz="16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roid Sans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roid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5885" algn="l"/>
                        </a:tabLst>
                      </a:pPr>
                      <a:r>
                        <a:rPr lang="en-US" sz="16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roid Sans"/>
                        </a:rPr>
                        <a:t>International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roid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635885" algn="l"/>
                        </a:tabLst>
                      </a:pPr>
                      <a:r>
                        <a:rPr lang="en-US" sz="16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roid Sans"/>
                        </a:rPr>
                        <a:t>18</a:t>
                      </a:r>
                      <a:r>
                        <a:rPr lang="en-US" sz="1600" baseline="30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roid Sans"/>
                        </a:rPr>
                        <a:t>th</a:t>
                      </a:r>
                      <a:r>
                        <a:rPr lang="en-US" sz="16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roid Sans"/>
                        </a:rPr>
                        <a:t> August, 2024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roid San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0696965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544" y="0"/>
            <a:ext cx="7742591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54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1052157"/>
              </p:ext>
            </p:extLst>
          </p:nvPr>
        </p:nvGraphicFramePr>
        <p:xfrm>
          <a:off x="191344" y="666063"/>
          <a:ext cx="11809313" cy="61718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2088">
                  <a:extLst>
                    <a:ext uri="{9D8B030D-6E8A-4147-A177-3AD203B41FA5}">
                      <a16:colId xmlns:a16="http://schemas.microsoft.com/office/drawing/2014/main" val="3118426268"/>
                    </a:ext>
                  </a:extLst>
                </a:gridCol>
                <a:gridCol w="2356837">
                  <a:extLst>
                    <a:ext uri="{9D8B030D-6E8A-4147-A177-3AD203B41FA5}">
                      <a16:colId xmlns:a16="http://schemas.microsoft.com/office/drawing/2014/main" val="3814334324"/>
                    </a:ext>
                  </a:extLst>
                </a:gridCol>
                <a:gridCol w="2035651">
                  <a:extLst>
                    <a:ext uri="{9D8B030D-6E8A-4147-A177-3AD203B41FA5}">
                      <a16:colId xmlns:a16="http://schemas.microsoft.com/office/drawing/2014/main" val="1741355735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4092256466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999218049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323704688"/>
                    </a:ext>
                  </a:extLst>
                </a:gridCol>
                <a:gridCol w="1224137">
                  <a:extLst>
                    <a:ext uri="{9D8B030D-6E8A-4147-A177-3AD203B41FA5}">
                      <a16:colId xmlns:a16="http://schemas.microsoft.com/office/drawing/2014/main" val="2075355798"/>
                    </a:ext>
                  </a:extLst>
                </a:gridCol>
              </a:tblGrid>
              <a:tr h="980472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5885" algn="l"/>
                        </a:tabLs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</a:t>
                      </a:r>
                      <a:r>
                        <a:rPr lang="kok-IN" sz="1800" dirty="0"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6" marR="42456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5885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Title of the Paper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6" marR="42456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5885" algn="l"/>
                        </a:tabLs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Title of the Seminar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6" marR="42456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5885" algn="l"/>
                        </a:tabLs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Organized by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6" marR="42456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5885" algn="l"/>
                        </a:tabLs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Sponsored by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6" marR="42456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5885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Level of Seminar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6" marR="42456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635885" algn="l"/>
                        </a:tabLs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6" marR="42456" marT="0" marB="0"/>
                </a:tc>
                <a:extLst>
                  <a:ext uri="{0D108BD9-81ED-4DB2-BD59-A6C34878D82A}">
                    <a16:rowId xmlns:a16="http://schemas.microsoft.com/office/drawing/2014/main" val="3203541583"/>
                  </a:ext>
                </a:extLst>
              </a:tr>
              <a:tr h="1941621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635885" algn="l"/>
                        </a:tabLs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6" marR="4245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roid Sans"/>
                        </a:rPr>
                        <a:t>Navigating New Horizon : Emerging Trends in Humanities</a:t>
                      </a:r>
                      <a:r>
                        <a:rPr lang="en-US" sz="18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roid Sans"/>
                        </a:rPr>
                        <a:t> &amp; Social Science Research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roid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5885" algn="l"/>
                        </a:tabLst>
                      </a:pPr>
                      <a:r>
                        <a:rPr lang="en-US" sz="18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roid Sans"/>
                        </a:rPr>
                        <a:t>Imerging</a:t>
                      </a:r>
                      <a:r>
                        <a:rPr lang="en-US" sz="18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roid Sans"/>
                        </a:rPr>
                        <a:t> </a:t>
                      </a: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roid Sans"/>
                        </a:rPr>
                        <a:t>Trends</a:t>
                      </a:r>
                      <a:r>
                        <a:rPr lang="en-US" sz="18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roid Sans"/>
                        </a:rPr>
                        <a:t> in Humanity &amp; Social Science Research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roid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5885" algn="l"/>
                        </a:tabLs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roid Sans"/>
                        </a:rPr>
                        <a:t>Baba </a:t>
                      </a:r>
                      <a:r>
                        <a:rPr lang="en-US" sz="18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roid Sans"/>
                        </a:rPr>
                        <a:t>Khetanath</a:t>
                      </a: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roid Sans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roid Sans"/>
                        </a:rPr>
                        <a:t>Mahila</a:t>
                      </a: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roid Sans"/>
                        </a:rPr>
                        <a:t> Teacher Training College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roid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35885" algn="l"/>
                        </a:tabLst>
                        <a:defRPr/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roid Sans"/>
                        </a:rPr>
                        <a:t>Baba </a:t>
                      </a:r>
                      <a:r>
                        <a:rPr lang="en-US" sz="18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roid Sans"/>
                        </a:rPr>
                        <a:t>Khetanath</a:t>
                      </a: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roid Sans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roid Sans"/>
                        </a:rPr>
                        <a:t>Mahila</a:t>
                      </a: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roid Sans"/>
                        </a:rPr>
                        <a:t> Teacher Training College</a:t>
                      </a: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5885" algn="l"/>
                        </a:tabLs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roid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5885" algn="l"/>
                        </a:tabLs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roid Sans"/>
                        </a:rPr>
                        <a:t>International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roid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635885" algn="l"/>
                        </a:tabLs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roid Sans"/>
                        </a:rPr>
                        <a:t>11-02-2024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roid San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4458147"/>
                  </a:ext>
                </a:extLst>
              </a:tr>
              <a:tr h="1839879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635885" algn="l"/>
                        </a:tabLs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kok-IN" sz="1800" dirty="0" smtClean="0"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6" marR="4245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Transforming Education: The Role of Artificial Intelligent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 Shaping the Future of Learning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5885" algn="l"/>
                        </a:tabLs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New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Horizon in Multidisciplinary Academic Research 2024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5885" algn="l"/>
                        </a:tabLst>
                      </a:pP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Ramananda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Teacher </a:t>
                      </a: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Trtaining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College,Kota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Rajasthan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5885" algn="l"/>
                        </a:tabLst>
                      </a:pP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Ramananda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Teacher Training </a:t>
                      </a: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College,Kota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Rajasthan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35885" algn="l"/>
                        </a:tabLst>
                        <a:defRPr/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roid Sans"/>
                        </a:rPr>
                        <a:t>International</a:t>
                      </a: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5885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roid Sans"/>
                        </a:rPr>
                        <a:t>Conference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roid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635885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roid Sans"/>
                        </a:rPr>
                        <a:t>07-07-2024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roid San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7167868"/>
                  </a:ext>
                </a:extLst>
              </a:tr>
              <a:tr h="92666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635885" algn="l"/>
                        </a:tabLs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6" marR="424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roid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5885" algn="l"/>
                        </a:tabLs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roid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5885" algn="l"/>
                        </a:tabLs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roid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5885" algn="l"/>
                        </a:tabLs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roid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5885" algn="l"/>
                        </a:tabLs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roid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635885" algn="l"/>
                        </a:tabLs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roid San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0696965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746249" y="-901519"/>
            <a:ext cx="5006257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63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63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63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63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63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63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63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63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63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5250" algn="l"/>
              </a:tabLst>
            </a:pPr>
            <a:r>
              <a:rPr kumimoji="0" lang="en-US" altLang="en-US" sz="1600" b="1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Presentation in Seminar</a:t>
            </a:r>
            <a:r>
              <a:rPr kumimoji="0" lang="kok-IN" altLang="en-US" sz="1600" b="1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/</a:t>
            </a:r>
            <a:r>
              <a:rPr kumimoji="0" lang="en-US" altLang="en-US" sz="1600" b="1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Conference with paper</a:t>
            </a:r>
            <a:r>
              <a:rPr kumimoji="0" lang="kok-IN" altLang="en-US" sz="1600" b="1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:</a:t>
            </a:r>
            <a:endParaRPr kumimoji="0" lang="en-US" alt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5250" algn="l"/>
              </a:tabLst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560" y="28905"/>
            <a:ext cx="7651143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48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70355" y="372998"/>
            <a:ext cx="53562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60" dirty="0">
                <a:solidFill>
                  <a:srgbClr val="001F5F"/>
                </a:solidFill>
                <a:latin typeface="Arial Black"/>
                <a:cs typeface="Arial Black"/>
              </a:rPr>
              <a:t>NATIONAL</a:t>
            </a:r>
            <a:r>
              <a:rPr sz="2400" spc="-17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001F5F"/>
                </a:solidFill>
                <a:latin typeface="Arial Black"/>
                <a:cs typeface="Arial Black"/>
              </a:rPr>
              <a:t>WORKSHOP:</a:t>
            </a:r>
            <a:r>
              <a:rPr sz="2400" spc="-13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Arial Black"/>
                <a:cs typeface="Arial Black"/>
              </a:rPr>
              <a:t>2021-</a:t>
            </a:r>
            <a:r>
              <a:rPr sz="2400" spc="-25" dirty="0">
                <a:solidFill>
                  <a:srgbClr val="C00000"/>
                </a:solidFill>
                <a:latin typeface="Arial Black"/>
                <a:cs typeface="Arial Black"/>
              </a:rPr>
              <a:t>22</a:t>
            </a:r>
            <a:endParaRPr sz="2400">
              <a:latin typeface="Arial Black"/>
              <a:cs typeface="Arial Black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3279108"/>
              </p:ext>
            </p:extLst>
          </p:nvPr>
        </p:nvGraphicFramePr>
        <p:xfrm>
          <a:off x="533400" y="1115949"/>
          <a:ext cx="11217149" cy="43596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3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03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46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80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974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29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5619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9616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97754">
                <a:tc gridSpan="2"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Sl.</a:t>
                      </a:r>
                      <a:r>
                        <a:rPr sz="1600" b="1" spc="-7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35" dirty="0" err="1" smtClean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No</a:t>
                      </a:r>
                      <a:r>
                        <a:rPr lang="en-US" sz="1600" b="1" spc="-35" dirty="0" err="1" smtClean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LI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CD2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65480">
                        <a:lnSpc>
                          <a:spcPts val="1855"/>
                        </a:lnSpc>
                      </a:pPr>
                      <a:r>
                        <a:rPr sz="1600" b="1" spc="-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Title</a:t>
                      </a:r>
                      <a:r>
                        <a:rPr sz="1600" b="1" spc="-3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600" b="1" spc="-5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600" b="1" spc="-9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Workshop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CD2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855"/>
                        </a:lnSpc>
                      </a:pPr>
                      <a:r>
                        <a:rPr sz="1600" b="1" spc="-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Duration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CD233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Organized</a:t>
                      </a:r>
                      <a:r>
                        <a:rPr sz="1600" b="1" spc="-9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2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by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CD2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b="1" spc="-2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Date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CD2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339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1ED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1ED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1EDCD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1ED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1E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513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7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91440" marR="13589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Human</a:t>
                      </a:r>
                      <a:r>
                        <a:rPr sz="16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Rights</a:t>
                      </a:r>
                      <a:r>
                        <a:rPr sz="16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Education:</a:t>
                      </a: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Issues</a:t>
                      </a: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Challenges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16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North</a:t>
                      </a:r>
                      <a:r>
                        <a:rPr sz="16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East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India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7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One</a:t>
                      </a:r>
                      <a:r>
                        <a:rPr sz="1600" spc="2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Week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7E8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93345" marR="19177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Centre</a:t>
                      </a:r>
                      <a:r>
                        <a:rPr sz="16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sz="16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Ethnic</a:t>
                      </a:r>
                      <a:r>
                        <a:rPr sz="16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Studies</a:t>
                      </a: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16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Research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(CESR)</a:t>
                      </a:r>
                      <a:r>
                        <a:rPr sz="16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Guwahati</a:t>
                      </a:r>
                      <a:r>
                        <a:rPr sz="16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16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Collaboration</a:t>
                      </a:r>
                      <a:r>
                        <a:rPr sz="16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with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Pol</a:t>
                      </a:r>
                      <a:r>
                        <a:rPr sz="16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Sc.</a:t>
                      </a:r>
                      <a:r>
                        <a:rPr sz="16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Dept,</a:t>
                      </a:r>
                      <a:r>
                        <a:rPr sz="16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Moridhol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College</a:t>
                      </a:r>
                      <a:r>
                        <a:rPr sz="16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16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Pol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Sc.</a:t>
                      </a:r>
                      <a:r>
                        <a:rPr sz="16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Dept.</a:t>
                      </a: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Marangi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 College.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7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7-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13</a:t>
                      </a:r>
                      <a:r>
                        <a:rPr sz="1600" spc="-1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August</a:t>
                      </a: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2021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226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1ED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35" dirty="0">
                          <a:latin typeface="Times New Roman"/>
                          <a:cs typeface="Times New Roman"/>
                        </a:rPr>
                        <a:t>Workshop</a:t>
                      </a: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On</a:t>
                      </a:r>
                      <a:r>
                        <a:rPr sz="1600" spc="3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MOOCs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1ED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85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One</a:t>
                      </a:r>
                      <a:r>
                        <a:rPr sz="1600" spc="2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Week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1EDCD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HRDC,MIZORAM</a:t>
                      </a: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UNIVERSITY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1ED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11-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17</a:t>
                      </a:r>
                      <a:r>
                        <a:rPr sz="16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February</a:t>
                      </a:r>
                      <a:r>
                        <a:rPr sz="16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,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3980">
                        <a:lnSpc>
                          <a:spcPts val="1864"/>
                        </a:lnSpc>
                        <a:spcBef>
                          <a:spcPts val="5"/>
                        </a:spcBef>
                      </a:pP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2022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1E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9355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3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8580">
                        <a:lnSpc>
                          <a:spcPts val="1855"/>
                        </a:lnSpc>
                      </a:pP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Redesigned</a:t>
                      </a:r>
                      <a:r>
                        <a:rPr sz="1600" spc="-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Assignment</a:t>
                      </a:r>
                      <a:r>
                        <a:rPr sz="16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and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Accreditation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Framework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6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NAAC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One</a:t>
                      </a:r>
                      <a:r>
                        <a:rPr sz="1600" spc="2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Day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E8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93345" marR="87630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Joya</a:t>
                      </a:r>
                      <a:r>
                        <a:rPr sz="16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Gogoi</a:t>
                      </a: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College,Khumtai</a:t>
                      </a:r>
                      <a:r>
                        <a:rPr sz="16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in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collaboration</a:t>
                      </a:r>
                      <a:r>
                        <a:rPr sz="1600" spc="-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with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IQAC,Melamora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College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05</a:t>
                      </a: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March,2022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2715">
                <a:tc>
                  <a:txBody>
                    <a:bodyPr/>
                    <a:lstStyle/>
                    <a:p>
                      <a:pPr marL="66675" algn="l">
                        <a:lnSpc>
                          <a:spcPts val="1590"/>
                        </a:lnSpc>
                      </a:pPr>
                      <a:r>
                        <a:rPr lang="en-US" sz="1400" b="1" baseline="0" dirty="0" smtClean="0">
                          <a:latin typeface="Times New Roman"/>
                          <a:cs typeface="Times New Roman"/>
                        </a:rPr>
                        <a:t>      4</a:t>
                      </a:r>
                      <a:endParaRPr sz="14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7E8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351790" algn="l">
                        <a:lnSpc>
                          <a:spcPts val="1610"/>
                        </a:lnSpc>
                      </a:pPr>
                      <a:endParaRPr sz="14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66675" marR="351790" algn="l">
                        <a:lnSpc>
                          <a:spcPts val="1610"/>
                        </a:lnSpc>
                      </a:pPr>
                      <a:r>
                        <a:rPr sz="1600" b="0" spc="-5" dirty="0">
                          <a:latin typeface="Times New Roman"/>
                          <a:cs typeface="Times New Roman"/>
                        </a:rPr>
                        <a:t>National</a:t>
                      </a:r>
                      <a:r>
                        <a:rPr sz="1600" b="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0" spc="-5" dirty="0">
                          <a:latin typeface="Times New Roman"/>
                          <a:cs typeface="Times New Roman"/>
                        </a:rPr>
                        <a:t>Workshop</a:t>
                      </a:r>
                      <a:r>
                        <a:rPr sz="1600" b="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0" spc="-5" dirty="0">
                          <a:latin typeface="Times New Roman"/>
                          <a:cs typeface="Times New Roman"/>
                        </a:rPr>
                        <a:t>on</a:t>
                      </a:r>
                      <a:r>
                        <a:rPr sz="1600" b="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0" spc="-5" dirty="0">
                          <a:latin typeface="Times New Roman"/>
                          <a:cs typeface="Times New Roman"/>
                        </a:rPr>
                        <a:t>Human</a:t>
                      </a:r>
                      <a:r>
                        <a:rPr sz="1600" b="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0" spc="-5" dirty="0">
                          <a:latin typeface="Times New Roman"/>
                          <a:cs typeface="Times New Roman"/>
                        </a:rPr>
                        <a:t>Rights:</a:t>
                      </a:r>
                      <a:r>
                        <a:rPr sz="1600" b="0" dirty="0">
                          <a:latin typeface="Times New Roman"/>
                          <a:cs typeface="Times New Roman"/>
                        </a:rPr>
                        <a:t> A</a:t>
                      </a:r>
                      <a:r>
                        <a:rPr sz="1600" b="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0" dirty="0">
                          <a:latin typeface="Times New Roman"/>
                          <a:cs typeface="Times New Roman"/>
                        </a:rPr>
                        <a:t>North- </a:t>
                      </a:r>
                      <a:r>
                        <a:rPr sz="1600" b="0" spc="-3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0" dirty="0">
                          <a:latin typeface="Times New Roman"/>
                          <a:cs typeface="Times New Roman"/>
                        </a:rPr>
                        <a:t>East </a:t>
                      </a:r>
                      <a:r>
                        <a:rPr sz="1600" b="0" spc="-5" dirty="0">
                          <a:latin typeface="Times New Roman"/>
                          <a:cs typeface="Times New Roman"/>
                        </a:rPr>
                        <a:t>Perspectives</a:t>
                      </a:r>
                      <a:endParaRPr sz="16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7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90"/>
                        </a:lnSpc>
                      </a:pPr>
                      <a:r>
                        <a:rPr sz="1600" b="0" spc="-5" dirty="0">
                          <a:latin typeface="Times New Roman"/>
                          <a:cs typeface="Times New Roman"/>
                        </a:rPr>
                        <a:t>National</a:t>
                      </a:r>
                      <a:endParaRPr sz="1600" b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68580" algn="l">
                        <a:lnSpc>
                          <a:spcPts val="1555"/>
                        </a:lnSpc>
                      </a:pPr>
                      <a:r>
                        <a:rPr sz="1600" b="0" spc="-5" dirty="0">
                          <a:latin typeface="Times New Roman"/>
                          <a:cs typeface="Times New Roman"/>
                        </a:rPr>
                        <a:t>12-03-2016</a:t>
                      </a:r>
                      <a:r>
                        <a:rPr sz="1600" b="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600" b="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0" spc="5" dirty="0">
                          <a:latin typeface="Times New Roman"/>
                          <a:cs typeface="Times New Roman"/>
                        </a:rPr>
                        <a:t>17-</a:t>
                      </a:r>
                      <a:endParaRPr sz="1600" b="0" dirty="0">
                        <a:latin typeface="Times New Roman"/>
                        <a:cs typeface="Times New Roman"/>
                      </a:endParaRPr>
                    </a:p>
                    <a:p>
                      <a:pPr marL="68580" algn="l">
                        <a:lnSpc>
                          <a:spcPts val="1625"/>
                        </a:lnSpc>
                      </a:pPr>
                      <a:r>
                        <a:rPr sz="1600" b="0" spc="-5" dirty="0">
                          <a:latin typeface="Times New Roman"/>
                          <a:cs typeface="Times New Roman"/>
                        </a:rPr>
                        <a:t>08-2016</a:t>
                      </a:r>
                      <a:endParaRPr sz="16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7E8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273050" indent="43815" algn="l">
                        <a:lnSpc>
                          <a:spcPts val="1610"/>
                        </a:lnSpc>
                      </a:pPr>
                      <a:r>
                        <a:rPr sz="1600" b="0" spc="-5" dirty="0">
                          <a:latin typeface="Times New Roman"/>
                          <a:cs typeface="Times New Roman"/>
                        </a:rPr>
                        <a:t>National Workshop </a:t>
                      </a:r>
                      <a:r>
                        <a:rPr sz="1600" b="0" dirty="0">
                          <a:latin typeface="Times New Roman"/>
                          <a:cs typeface="Times New Roman"/>
                        </a:rPr>
                        <a:t>on </a:t>
                      </a:r>
                      <a:r>
                        <a:rPr sz="1600" b="0" spc="-10" dirty="0">
                          <a:latin typeface="Times New Roman"/>
                          <a:cs typeface="Times New Roman"/>
                        </a:rPr>
                        <a:t>Human </a:t>
                      </a:r>
                      <a:r>
                        <a:rPr sz="1600" b="0" dirty="0">
                          <a:latin typeface="Times New Roman"/>
                          <a:cs typeface="Times New Roman"/>
                        </a:rPr>
                        <a:t>Rights: A </a:t>
                      </a:r>
                      <a:r>
                        <a:rPr sz="1600" b="0" spc="-3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0" spc="-5" dirty="0">
                          <a:latin typeface="Times New Roman"/>
                          <a:cs typeface="Times New Roman"/>
                        </a:rPr>
                        <a:t>North</a:t>
                      </a:r>
                      <a:r>
                        <a:rPr sz="1600" b="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0" spc="-5" dirty="0">
                          <a:latin typeface="Times New Roman"/>
                          <a:cs typeface="Times New Roman"/>
                        </a:rPr>
                        <a:t>East</a:t>
                      </a:r>
                      <a:endParaRPr sz="1600" b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7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2000" b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algn="l">
                        <a:lnSpc>
                          <a:spcPts val="1555"/>
                        </a:lnSpc>
                      </a:pPr>
                      <a:r>
                        <a:rPr lang="en-US" sz="1600" b="0" spc="-5" dirty="0" smtClean="0">
                          <a:latin typeface="Times New Roman"/>
                          <a:cs typeface="Times New Roman"/>
                        </a:rPr>
                        <a:t>12-03-2016</a:t>
                      </a:r>
                      <a:r>
                        <a:rPr lang="en-US" sz="1600" b="0" spc="-2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1600" b="0" dirty="0" smtClean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lang="en-US" sz="1600" b="0" spc="-3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1600" b="0" spc="5" dirty="0" smtClean="0">
                          <a:latin typeface="Times New Roman"/>
                          <a:cs typeface="Times New Roman"/>
                        </a:rPr>
                        <a:t>17-</a:t>
                      </a:r>
                      <a:endParaRPr lang="en-US" sz="1600" b="0" dirty="0" smtClean="0">
                        <a:latin typeface="Times New Roman"/>
                        <a:cs typeface="Times New Roman"/>
                      </a:endParaRPr>
                    </a:p>
                    <a:p>
                      <a:pPr marL="68580" algn="l">
                        <a:lnSpc>
                          <a:spcPts val="1625"/>
                        </a:lnSpc>
                      </a:pPr>
                      <a:r>
                        <a:rPr lang="en-US" sz="1600" b="0" spc="-5" dirty="0" smtClean="0">
                          <a:latin typeface="Times New Roman"/>
                          <a:cs typeface="Times New Roman"/>
                        </a:rPr>
                        <a:t>08-2016</a:t>
                      </a:r>
                      <a:endParaRPr lang="en-US" sz="1600" b="0" dirty="0"/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686">
                <a:tc>
                  <a:txBody>
                    <a:bodyPr/>
                    <a:lstStyle/>
                    <a:p>
                      <a:pPr marL="1549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5757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248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75757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75757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2230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5757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3175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75757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33337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75757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3617009"/>
              </p:ext>
            </p:extLst>
          </p:nvPr>
        </p:nvGraphicFramePr>
        <p:xfrm>
          <a:off x="1193800" y="1638300"/>
          <a:ext cx="10249534" cy="34742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3860">
                  <a:extLst>
                    <a:ext uri="{9D8B030D-6E8A-4147-A177-3AD203B41FA5}">
                      <a16:colId xmlns:a16="http://schemas.microsoft.com/office/drawing/2014/main" val="3608718587"/>
                    </a:ext>
                  </a:extLst>
                </a:gridCol>
                <a:gridCol w="3507740">
                  <a:extLst>
                    <a:ext uri="{9D8B030D-6E8A-4147-A177-3AD203B41FA5}">
                      <a16:colId xmlns:a16="http://schemas.microsoft.com/office/drawing/2014/main" val="5428617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70519162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559376705"/>
                    </a:ext>
                  </a:extLst>
                </a:gridCol>
                <a:gridCol w="3289934">
                  <a:extLst>
                    <a:ext uri="{9D8B030D-6E8A-4147-A177-3AD203B41FA5}">
                      <a16:colId xmlns:a16="http://schemas.microsoft.com/office/drawing/2014/main" val="1976738003"/>
                    </a:ext>
                  </a:extLst>
                </a:gridCol>
              </a:tblGrid>
              <a:tr h="620267">
                <a:tc>
                  <a:txBody>
                    <a:bodyPr/>
                    <a:lstStyle/>
                    <a:p>
                      <a:pPr marL="66675">
                        <a:lnSpc>
                          <a:spcPts val="1575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429259">
                        <a:lnSpc>
                          <a:spcPts val="1610"/>
                        </a:lnSpc>
                        <a:spcBef>
                          <a:spcPts val="5"/>
                        </a:spcBef>
                      </a:pPr>
                      <a:r>
                        <a:rPr sz="1600" b="0" spc="-5" dirty="0">
                          <a:latin typeface="Times New Roman"/>
                          <a:cs typeface="Times New Roman"/>
                        </a:rPr>
                        <a:t>UGC</a:t>
                      </a:r>
                      <a:r>
                        <a:rPr sz="1600" b="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0" spc="-5" dirty="0">
                          <a:latin typeface="Times New Roman"/>
                          <a:cs typeface="Times New Roman"/>
                        </a:rPr>
                        <a:t>Sponsored</a:t>
                      </a:r>
                      <a:r>
                        <a:rPr sz="1600" b="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0" spc="-5" dirty="0">
                          <a:latin typeface="Times New Roman"/>
                          <a:cs typeface="Times New Roman"/>
                        </a:rPr>
                        <a:t>Online National</a:t>
                      </a:r>
                      <a:r>
                        <a:rPr sz="1600" b="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0" spc="-5" dirty="0">
                          <a:latin typeface="Times New Roman"/>
                          <a:cs typeface="Times New Roman"/>
                        </a:rPr>
                        <a:t>Workshop</a:t>
                      </a:r>
                      <a:r>
                        <a:rPr sz="1600" b="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0" spc="-5" dirty="0">
                          <a:latin typeface="Times New Roman"/>
                          <a:cs typeface="Times New Roman"/>
                        </a:rPr>
                        <a:t>on </a:t>
                      </a:r>
                      <a:r>
                        <a:rPr sz="1600" b="0" spc="-3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0" spc="-5" dirty="0">
                          <a:latin typeface="Times New Roman"/>
                          <a:cs typeface="Times New Roman"/>
                        </a:rPr>
                        <a:t>NEP-2020</a:t>
                      </a:r>
                      <a:endParaRPr sz="1600" b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600" b="0" spc="-5" dirty="0">
                          <a:latin typeface="Times New Roman"/>
                          <a:cs typeface="Times New Roman"/>
                        </a:rPr>
                        <a:t>University</a:t>
                      </a:r>
                      <a:endParaRPr sz="1600" b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75"/>
                        </a:lnSpc>
                      </a:pPr>
                      <a:r>
                        <a:rPr sz="1600" b="0" spc="-5" dirty="0">
                          <a:latin typeface="Times New Roman"/>
                          <a:cs typeface="Times New Roman"/>
                        </a:rPr>
                        <a:t>17-06-2022</a:t>
                      </a:r>
                      <a:endParaRPr sz="1600" b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marR="410845">
                        <a:lnSpc>
                          <a:spcPts val="1610"/>
                        </a:lnSpc>
                      </a:pPr>
                      <a:r>
                        <a:rPr sz="1600" b="0" spc="-5" dirty="0">
                          <a:latin typeface="Times New Roman"/>
                          <a:cs typeface="Times New Roman"/>
                        </a:rPr>
                        <a:t>National</a:t>
                      </a:r>
                      <a:r>
                        <a:rPr sz="1600" b="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0" spc="-5" dirty="0">
                          <a:latin typeface="Times New Roman"/>
                          <a:cs typeface="Times New Roman"/>
                        </a:rPr>
                        <a:t>Workshop</a:t>
                      </a:r>
                      <a:r>
                        <a:rPr sz="1600" b="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0" spc="-5" dirty="0">
                          <a:latin typeface="Times New Roman"/>
                          <a:cs typeface="Times New Roman"/>
                        </a:rPr>
                        <a:t>on</a:t>
                      </a:r>
                      <a:r>
                        <a:rPr sz="1600" b="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0" spc="-5" dirty="0">
                          <a:latin typeface="Times New Roman"/>
                          <a:cs typeface="Times New Roman"/>
                        </a:rPr>
                        <a:t>NEP-2020 </a:t>
                      </a:r>
                      <a:r>
                        <a:rPr sz="1600" b="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0" spc="-5" dirty="0">
                          <a:latin typeface="Times New Roman"/>
                          <a:cs typeface="Times New Roman"/>
                        </a:rPr>
                        <a:t>Organized </a:t>
                      </a:r>
                      <a:r>
                        <a:rPr sz="1600" b="0" dirty="0">
                          <a:latin typeface="Times New Roman"/>
                          <a:cs typeface="Times New Roman"/>
                        </a:rPr>
                        <a:t>by </a:t>
                      </a:r>
                      <a:r>
                        <a:rPr sz="1600" b="0" spc="-5" dirty="0">
                          <a:latin typeface="Times New Roman"/>
                          <a:cs typeface="Times New Roman"/>
                        </a:rPr>
                        <a:t>UGC, HRDC, Sambalpur </a:t>
                      </a:r>
                      <a:r>
                        <a:rPr sz="1600" b="0" spc="-3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0" spc="-5" dirty="0">
                          <a:latin typeface="Times New Roman"/>
                          <a:cs typeface="Times New Roman"/>
                        </a:rPr>
                        <a:t>University</a:t>
                      </a:r>
                      <a:endParaRPr sz="1600" b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7636055"/>
                  </a:ext>
                </a:extLst>
              </a:tr>
              <a:tr h="618744">
                <a:tc>
                  <a:txBody>
                    <a:bodyPr/>
                    <a:lstStyle/>
                    <a:p>
                      <a:pPr marL="66675">
                        <a:lnSpc>
                          <a:spcPts val="1575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6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575"/>
                        </a:lnSpc>
                      </a:pPr>
                      <a:r>
                        <a:rPr sz="1600" b="0" spc="-5" dirty="0">
                          <a:latin typeface="Times New Roman"/>
                          <a:cs typeface="Times New Roman"/>
                        </a:rPr>
                        <a:t>Workshop on Effective</a:t>
                      </a:r>
                      <a:r>
                        <a:rPr sz="1600" b="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0" spc="-5" dirty="0">
                          <a:latin typeface="Times New Roman"/>
                          <a:cs typeface="Times New Roman"/>
                        </a:rPr>
                        <a:t>Teaching</a:t>
                      </a:r>
                      <a:endParaRPr sz="1600" b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600" b="0" spc="-5" dirty="0">
                          <a:latin typeface="Times New Roman"/>
                          <a:cs typeface="Times New Roman"/>
                        </a:rPr>
                        <a:t>National</a:t>
                      </a:r>
                      <a:endParaRPr sz="1600" b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40"/>
                        </a:lnSpc>
                      </a:pPr>
                      <a:r>
                        <a:rPr sz="1600" b="0" spc="-5" dirty="0">
                          <a:latin typeface="Times New Roman"/>
                          <a:cs typeface="Times New Roman"/>
                        </a:rPr>
                        <a:t>16-08-2022</a:t>
                      </a:r>
                      <a:r>
                        <a:rPr sz="1600" b="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0" dirty="0">
                          <a:latin typeface="Times New Roman"/>
                          <a:cs typeface="Times New Roman"/>
                        </a:rPr>
                        <a:t>–</a:t>
                      </a:r>
                      <a:endParaRPr sz="1600" b="0">
                        <a:latin typeface="Times New Roman"/>
                        <a:cs typeface="Times New Roman"/>
                      </a:endParaRPr>
                    </a:p>
                    <a:p>
                      <a:pPr marL="112395">
                        <a:lnSpc>
                          <a:spcPts val="1645"/>
                        </a:lnSpc>
                      </a:pPr>
                      <a:r>
                        <a:rPr sz="1600" b="0" spc="-5" dirty="0">
                          <a:latin typeface="Times New Roman"/>
                          <a:cs typeface="Times New Roman"/>
                        </a:rPr>
                        <a:t>22-08-2022</a:t>
                      </a:r>
                      <a:endParaRPr sz="1600" b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marR="372110">
                        <a:lnSpc>
                          <a:spcPts val="1610"/>
                        </a:lnSpc>
                      </a:pPr>
                      <a:r>
                        <a:rPr sz="1600" b="0" spc="-5" dirty="0">
                          <a:latin typeface="Times New Roman"/>
                          <a:cs typeface="Times New Roman"/>
                        </a:rPr>
                        <a:t>Industry-Academic</a:t>
                      </a:r>
                      <a:r>
                        <a:rPr sz="1600" b="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0" spc="-5" dirty="0">
                          <a:latin typeface="Times New Roman"/>
                          <a:cs typeface="Times New Roman"/>
                        </a:rPr>
                        <a:t>Innovative</a:t>
                      </a:r>
                      <a:r>
                        <a:rPr sz="1600" b="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0" spc="-5" dirty="0">
                          <a:latin typeface="Times New Roman"/>
                          <a:cs typeface="Times New Roman"/>
                        </a:rPr>
                        <a:t>Practices </a:t>
                      </a:r>
                      <a:r>
                        <a:rPr sz="1600" b="0" spc="-3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0" spc="-5" dirty="0">
                          <a:latin typeface="Times New Roman"/>
                          <a:cs typeface="Times New Roman"/>
                        </a:rPr>
                        <a:t>Organized </a:t>
                      </a:r>
                      <a:r>
                        <a:rPr sz="1600" b="0" dirty="0">
                          <a:latin typeface="Times New Roman"/>
                          <a:cs typeface="Times New Roman"/>
                        </a:rPr>
                        <a:t>by Bharat </a:t>
                      </a:r>
                      <a:r>
                        <a:rPr sz="1600" b="0" spc="-5" dirty="0">
                          <a:latin typeface="Times New Roman"/>
                          <a:cs typeface="Times New Roman"/>
                        </a:rPr>
                        <a:t>Digital </a:t>
                      </a:r>
                      <a:r>
                        <a:rPr sz="1600" b="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0" spc="-5" dirty="0">
                          <a:latin typeface="Times New Roman"/>
                          <a:cs typeface="Times New Roman"/>
                        </a:rPr>
                        <a:t>Academy,Aligarh</a:t>
                      </a:r>
                      <a:endParaRPr sz="1600" b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5114695"/>
                  </a:ext>
                </a:extLst>
              </a:tr>
              <a:tr h="620648">
                <a:tc>
                  <a:txBody>
                    <a:bodyPr/>
                    <a:lstStyle/>
                    <a:p>
                      <a:pPr marL="66675">
                        <a:lnSpc>
                          <a:spcPts val="1575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7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575"/>
                        </a:lnSpc>
                      </a:pPr>
                      <a:r>
                        <a:rPr sz="1600" b="0" spc="-5" dirty="0">
                          <a:latin typeface="Times New Roman"/>
                          <a:cs typeface="Times New Roman"/>
                        </a:rPr>
                        <a:t>Online Workshop</a:t>
                      </a:r>
                      <a:r>
                        <a:rPr sz="1600" b="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0" dirty="0">
                          <a:latin typeface="Times New Roman"/>
                          <a:cs typeface="Times New Roman"/>
                        </a:rPr>
                        <a:t>on</a:t>
                      </a:r>
                      <a:r>
                        <a:rPr sz="1600" b="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0" spc="-5" dirty="0">
                          <a:latin typeface="Times New Roman"/>
                          <a:cs typeface="Times New Roman"/>
                        </a:rPr>
                        <a:t>Data</a:t>
                      </a:r>
                      <a:r>
                        <a:rPr sz="1600" b="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0" spc="-5" dirty="0">
                          <a:latin typeface="Times New Roman"/>
                          <a:cs typeface="Times New Roman"/>
                        </a:rPr>
                        <a:t>Analysis</a:t>
                      </a:r>
                      <a:r>
                        <a:rPr sz="1600" b="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0" spc="-10" dirty="0">
                          <a:latin typeface="Times New Roman"/>
                          <a:cs typeface="Times New Roman"/>
                        </a:rPr>
                        <a:t>With</a:t>
                      </a:r>
                      <a:r>
                        <a:rPr sz="1600" b="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0" spc="-5" dirty="0">
                          <a:latin typeface="Times New Roman"/>
                          <a:cs typeface="Times New Roman"/>
                        </a:rPr>
                        <a:t>SPSS</a:t>
                      </a:r>
                      <a:endParaRPr sz="1600" b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600" b="0" spc="-5" dirty="0">
                          <a:latin typeface="Times New Roman"/>
                          <a:cs typeface="Times New Roman"/>
                        </a:rPr>
                        <a:t>National</a:t>
                      </a:r>
                      <a:endParaRPr sz="16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50"/>
                        </a:lnSpc>
                      </a:pPr>
                      <a:r>
                        <a:rPr sz="1600" b="0" spc="-5" dirty="0">
                          <a:latin typeface="Times New Roman"/>
                          <a:cs typeface="Times New Roman"/>
                        </a:rPr>
                        <a:t>22-08-2022</a:t>
                      </a:r>
                      <a:r>
                        <a:rPr sz="1600" b="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600" b="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0" spc="5" dirty="0">
                          <a:latin typeface="Times New Roman"/>
                          <a:cs typeface="Times New Roman"/>
                        </a:rPr>
                        <a:t>23-</a:t>
                      </a:r>
                      <a:endParaRPr sz="1600" b="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ts val="1650"/>
                        </a:lnSpc>
                      </a:pPr>
                      <a:r>
                        <a:rPr sz="1600" b="0" spc="-5" dirty="0">
                          <a:latin typeface="Times New Roman"/>
                          <a:cs typeface="Times New Roman"/>
                        </a:rPr>
                        <a:t>08-2022</a:t>
                      </a:r>
                      <a:endParaRPr sz="1600" b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50"/>
                        </a:lnSpc>
                      </a:pPr>
                      <a:r>
                        <a:rPr sz="1600" b="0" spc="-5" dirty="0">
                          <a:latin typeface="Times New Roman"/>
                          <a:cs typeface="Times New Roman"/>
                        </a:rPr>
                        <a:t>Workshop on</a:t>
                      </a:r>
                      <a:r>
                        <a:rPr sz="1600" b="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0" spc="-5" dirty="0">
                          <a:latin typeface="Times New Roman"/>
                          <a:cs typeface="Times New Roman"/>
                        </a:rPr>
                        <a:t>Data Analysis</a:t>
                      </a:r>
                      <a:r>
                        <a:rPr sz="1600" b="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0" spc="-5" dirty="0">
                          <a:latin typeface="Times New Roman"/>
                          <a:cs typeface="Times New Roman"/>
                        </a:rPr>
                        <a:t>with SPSS</a:t>
                      </a:r>
                      <a:endParaRPr sz="1600" b="0">
                        <a:latin typeface="Times New Roman"/>
                        <a:cs typeface="Times New Roman"/>
                      </a:endParaRPr>
                    </a:p>
                    <a:p>
                      <a:pPr marL="68580" marR="1217295">
                        <a:lnSpc>
                          <a:spcPts val="1610"/>
                        </a:lnSpc>
                        <a:spcBef>
                          <a:spcPts val="20"/>
                        </a:spcBef>
                      </a:pPr>
                      <a:r>
                        <a:rPr sz="1600" b="0" spc="-5" dirty="0">
                          <a:latin typeface="Times New Roman"/>
                          <a:cs typeface="Times New Roman"/>
                        </a:rPr>
                        <a:t>Organized</a:t>
                      </a:r>
                      <a:r>
                        <a:rPr sz="1600" b="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0" dirty="0">
                          <a:latin typeface="Times New Roman"/>
                          <a:cs typeface="Times New Roman"/>
                        </a:rPr>
                        <a:t>by</a:t>
                      </a:r>
                      <a:r>
                        <a:rPr sz="1600" b="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0" dirty="0">
                          <a:latin typeface="Times New Roman"/>
                          <a:cs typeface="Times New Roman"/>
                        </a:rPr>
                        <a:t>Bharat</a:t>
                      </a:r>
                      <a:r>
                        <a:rPr sz="1600" b="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0" spc="-5" dirty="0">
                          <a:latin typeface="Times New Roman"/>
                          <a:cs typeface="Times New Roman"/>
                        </a:rPr>
                        <a:t>Digital </a:t>
                      </a:r>
                      <a:r>
                        <a:rPr sz="1600" b="0" spc="-3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0" spc="-5" dirty="0">
                          <a:latin typeface="Times New Roman"/>
                          <a:cs typeface="Times New Roman"/>
                        </a:rPr>
                        <a:t>Academy,Aligarh</a:t>
                      </a:r>
                      <a:endParaRPr sz="1600" b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5918610"/>
                  </a:ext>
                </a:extLst>
              </a:tr>
              <a:tr h="414527">
                <a:tc>
                  <a:txBody>
                    <a:bodyPr/>
                    <a:lstStyle/>
                    <a:p>
                      <a:pPr marL="66675">
                        <a:lnSpc>
                          <a:spcPts val="1575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8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171450">
                        <a:lnSpc>
                          <a:spcPts val="1610"/>
                        </a:lnSpc>
                      </a:pPr>
                      <a:r>
                        <a:rPr sz="1600" b="0" spc="-5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600" b="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0" spc="-5" dirty="0">
                          <a:latin typeface="Times New Roman"/>
                          <a:cs typeface="Times New Roman"/>
                        </a:rPr>
                        <a:t>Technicalities</a:t>
                      </a:r>
                      <a:r>
                        <a:rPr sz="1600" b="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600" b="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0" spc="-5" dirty="0">
                          <a:latin typeface="Times New Roman"/>
                          <a:cs typeface="Times New Roman"/>
                        </a:rPr>
                        <a:t>Writing</a:t>
                      </a:r>
                      <a:r>
                        <a:rPr sz="1600" b="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0" spc="-5" dirty="0">
                          <a:latin typeface="Times New Roman"/>
                          <a:cs typeface="Times New Roman"/>
                        </a:rPr>
                        <a:t>Research</a:t>
                      </a:r>
                      <a:r>
                        <a:rPr sz="1600" b="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0" spc="-10" dirty="0">
                          <a:latin typeface="Times New Roman"/>
                          <a:cs typeface="Times New Roman"/>
                        </a:rPr>
                        <a:t>Papers</a:t>
                      </a:r>
                      <a:r>
                        <a:rPr sz="1600" b="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0" spc="-5" dirty="0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sz="1600" b="0" spc="-3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0" spc="-5" dirty="0">
                          <a:latin typeface="Times New Roman"/>
                          <a:cs typeface="Times New Roman"/>
                        </a:rPr>
                        <a:t>Preparation</a:t>
                      </a:r>
                      <a:r>
                        <a:rPr sz="1600" b="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0" dirty="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sz="1600" b="0" spc="-5" dirty="0">
                          <a:latin typeface="Times New Roman"/>
                          <a:cs typeface="Times New Roman"/>
                        </a:rPr>
                        <a:t>Research</a:t>
                      </a:r>
                      <a:r>
                        <a:rPr sz="1600" b="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0" spc="-5" dirty="0">
                          <a:latin typeface="Times New Roman"/>
                          <a:cs typeface="Times New Roman"/>
                        </a:rPr>
                        <a:t>Proposals</a:t>
                      </a:r>
                      <a:endParaRPr sz="1600" b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600" b="0" spc="-5" dirty="0">
                          <a:latin typeface="Times New Roman"/>
                          <a:cs typeface="Times New Roman"/>
                        </a:rPr>
                        <a:t>Regional/State</a:t>
                      </a:r>
                      <a:endParaRPr sz="1600" b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75"/>
                        </a:lnSpc>
                      </a:pPr>
                      <a:r>
                        <a:rPr sz="1600" b="0" spc="-5" dirty="0">
                          <a:latin typeface="Times New Roman"/>
                          <a:cs typeface="Times New Roman"/>
                        </a:rPr>
                        <a:t>20-05-2023</a:t>
                      </a:r>
                      <a:endParaRPr sz="1600" b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marR="372110">
                        <a:lnSpc>
                          <a:spcPts val="1610"/>
                        </a:lnSpc>
                      </a:pPr>
                      <a:r>
                        <a:rPr sz="1600" b="0" spc="-5" dirty="0">
                          <a:latin typeface="Times New Roman"/>
                          <a:cs typeface="Times New Roman"/>
                        </a:rPr>
                        <a:t>Industry-Academic</a:t>
                      </a:r>
                      <a:r>
                        <a:rPr sz="1600" b="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0" spc="-5" dirty="0">
                          <a:latin typeface="Times New Roman"/>
                          <a:cs typeface="Times New Roman"/>
                        </a:rPr>
                        <a:t>Innovative</a:t>
                      </a:r>
                      <a:r>
                        <a:rPr sz="1600" b="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0" spc="-5" dirty="0">
                          <a:latin typeface="Times New Roman"/>
                          <a:cs typeface="Times New Roman"/>
                        </a:rPr>
                        <a:t>Practices </a:t>
                      </a:r>
                      <a:r>
                        <a:rPr sz="1600" b="0" spc="-3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0" spc="-5" dirty="0">
                          <a:latin typeface="Times New Roman"/>
                          <a:cs typeface="Times New Roman"/>
                        </a:rPr>
                        <a:t>Organized</a:t>
                      </a:r>
                      <a:r>
                        <a:rPr sz="1600" b="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0" dirty="0">
                          <a:latin typeface="Times New Roman"/>
                          <a:cs typeface="Times New Roman"/>
                        </a:rPr>
                        <a:t>by</a:t>
                      </a:r>
                      <a:r>
                        <a:rPr sz="1600" b="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0" dirty="0">
                          <a:latin typeface="Times New Roman"/>
                          <a:cs typeface="Times New Roman"/>
                        </a:rPr>
                        <a:t>Furkating </a:t>
                      </a:r>
                      <a:r>
                        <a:rPr sz="1600" b="0" spc="-5" dirty="0">
                          <a:latin typeface="Times New Roman"/>
                          <a:cs typeface="Times New Roman"/>
                        </a:rPr>
                        <a:t>College,</a:t>
                      </a:r>
                      <a:endParaRPr sz="1600" b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5702755"/>
                  </a:ext>
                </a:extLst>
              </a:tr>
              <a:tr h="697361">
                <a:tc>
                  <a:txBody>
                    <a:bodyPr/>
                    <a:lstStyle/>
                    <a:p>
                      <a:pPr marL="66675">
                        <a:lnSpc>
                          <a:spcPts val="159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9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628650">
                        <a:lnSpc>
                          <a:spcPts val="1610"/>
                        </a:lnSpc>
                        <a:spcBef>
                          <a:spcPts val="20"/>
                        </a:spcBef>
                      </a:pPr>
                      <a:r>
                        <a:rPr sz="1600" b="0" spc="-5" dirty="0">
                          <a:latin typeface="Times New Roman"/>
                          <a:cs typeface="Times New Roman"/>
                        </a:rPr>
                        <a:t>Workshop on Implementation </a:t>
                      </a:r>
                      <a:r>
                        <a:rPr sz="1600" b="0" dirty="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sz="1600" b="0" spc="-5" dirty="0">
                          <a:latin typeface="Times New Roman"/>
                          <a:cs typeface="Times New Roman"/>
                        </a:rPr>
                        <a:t>Four Years </a:t>
                      </a:r>
                      <a:r>
                        <a:rPr sz="1600" b="0" spc="-3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0" spc="-5" dirty="0">
                          <a:latin typeface="Times New Roman"/>
                          <a:cs typeface="Times New Roman"/>
                        </a:rPr>
                        <a:t>Undergraduate Programme(FYUGP)</a:t>
                      </a:r>
                      <a:endParaRPr sz="1600" b="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0"/>
                        </a:lnSpc>
                      </a:pPr>
                      <a:r>
                        <a:rPr sz="1600" b="0" spc="-5" dirty="0">
                          <a:latin typeface="Times New Roman"/>
                          <a:cs typeface="Times New Roman"/>
                        </a:rPr>
                        <a:t>Regional/State</a:t>
                      </a:r>
                      <a:endParaRPr sz="1600" b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90"/>
                        </a:lnSpc>
                      </a:pPr>
                      <a:r>
                        <a:rPr sz="1600" b="0" spc="-5" dirty="0">
                          <a:latin typeface="Times New Roman"/>
                          <a:cs typeface="Times New Roman"/>
                        </a:rPr>
                        <a:t>09-06-2023</a:t>
                      </a:r>
                      <a:endParaRPr sz="1600" b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marR="71120">
                        <a:lnSpc>
                          <a:spcPts val="1610"/>
                        </a:lnSpc>
                      </a:pPr>
                      <a:r>
                        <a:rPr sz="1600" b="0" spc="-5" dirty="0">
                          <a:latin typeface="Times New Roman"/>
                          <a:cs typeface="Times New Roman"/>
                        </a:rPr>
                        <a:t>Workshop on Implementation </a:t>
                      </a:r>
                      <a:r>
                        <a:rPr sz="1600" b="0" dirty="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sz="1600" b="0" spc="-5" dirty="0">
                          <a:latin typeface="Times New Roman"/>
                          <a:cs typeface="Times New Roman"/>
                        </a:rPr>
                        <a:t>Four Years </a:t>
                      </a:r>
                      <a:r>
                        <a:rPr sz="1600" b="0" spc="-3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0" spc="-5" dirty="0">
                          <a:latin typeface="Times New Roman"/>
                          <a:cs typeface="Times New Roman"/>
                        </a:rPr>
                        <a:t>Undergraduate Programme(FYUGP) </a:t>
                      </a:r>
                      <a:r>
                        <a:rPr sz="1600" b="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0" spc="-5" dirty="0">
                          <a:latin typeface="Times New Roman"/>
                          <a:cs typeface="Times New Roman"/>
                        </a:rPr>
                        <a:t>Dibrugarh</a:t>
                      </a:r>
                      <a:r>
                        <a:rPr sz="1600" b="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0" spc="-5" dirty="0">
                          <a:latin typeface="Times New Roman"/>
                          <a:cs typeface="Times New Roman"/>
                        </a:rPr>
                        <a:t>University</a:t>
                      </a:r>
                      <a:r>
                        <a:rPr sz="1600" b="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0" dirty="0">
                          <a:latin typeface="Times New Roman"/>
                          <a:cs typeface="Times New Roman"/>
                        </a:rPr>
                        <a:t>&amp;</a:t>
                      </a:r>
                      <a:r>
                        <a:rPr sz="1600" b="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0" spc="-5" dirty="0">
                          <a:latin typeface="Times New Roman"/>
                          <a:cs typeface="Times New Roman"/>
                        </a:rPr>
                        <a:t>IQAC,</a:t>
                      </a:r>
                      <a:r>
                        <a:rPr sz="1600" b="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0" spc="-5" dirty="0">
                          <a:latin typeface="Times New Roman"/>
                          <a:cs typeface="Times New Roman"/>
                        </a:rPr>
                        <a:t>HPB </a:t>
                      </a:r>
                      <a:r>
                        <a:rPr sz="1600" b="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0" spc="-5" dirty="0">
                          <a:latin typeface="Times New Roman"/>
                          <a:cs typeface="Times New Roman"/>
                        </a:rPr>
                        <a:t>College</a:t>
                      </a:r>
                      <a:endParaRPr sz="16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417958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567" y="228600"/>
            <a:ext cx="3048000" cy="86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10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990600"/>
            <a:ext cx="2094270" cy="60960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576076"/>
              </p:ext>
            </p:extLst>
          </p:nvPr>
        </p:nvGraphicFramePr>
        <p:xfrm>
          <a:off x="1219199" y="2590800"/>
          <a:ext cx="10210800" cy="32080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0624">
                  <a:extLst>
                    <a:ext uri="{9D8B030D-6E8A-4147-A177-3AD203B41FA5}">
                      <a16:colId xmlns:a16="http://schemas.microsoft.com/office/drawing/2014/main" val="1933743061"/>
                    </a:ext>
                  </a:extLst>
                </a:gridCol>
                <a:gridCol w="1899893">
                  <a:extLst>
                    <a:ext uri="{9D8B030D-6E8A-4147-A177-3AD203B41FA5}">
                      <a16:colId xmlns:a16="http://schemas.microsoft.com/office/drawing/2014/main" val="2911118582"/>
                    </a:ext>
                  </a:extLst>
                </a:gridCol>
                <a:gridCol w="1492348">
                  <a:extLst>
                    <a:ext uri="{9D8B030D-6E8A-4147-A177-3AD203B41FA5}">
                      <a16:colId xmlns:a16="http://schemas.microsoft.com/office/drawing/2014/main" val="1939060441"/>
                    </a:ext>
                  </a:extLst>
                </a:gridCol>
                <a:gridCol w="1721486">
                  <a:extLst>
                    <a:ext uri="{9D8B030D-6E8A-4147-A177-3AD203B41FA5}">
                      <a16:colId xmlns:a16="http://schemas.microsoft.com/office/drawing/2014/main" val="1918539240"/>
                    </a:ext>
                  </a:extLst>
                </a:gridCol>
                <a:gridCol w="850998">
                  <a:extLst>
                    <a:ext uri="{9D8B030D-6E8A-4147-A177-3AD203B41FA5}">
                      <a16:colId xmlns:a16="http://schemas.microsoft.com/office/drawing/2014/main" val="1056506820"/>
                    </a:ext>
                  </a:extLst>
                </a:gridCol>
                <a:gridCol w="1547269">
                  <a:extLst>
                    <a:ext uri="{9D8B030D-6E8A-4147-A177-3AD203B41FA5}">
                      <a16:colId xmlns:a16="http://schemas.microsoft.com/office/drawing/2014/main" val="88921388"/>
                    </a:ext>
                  </a:extLst>
                </a:gridCol>
                <a:gridCol w="1928182">
                  <a:extLst>
                    <a:ext uri="{9D8B030D-6E8A-4147-A177-3AD203B41FA5}">
                      <a16:colId xmlns:a16="http://schemas.microsoft.com/office/drawing/2014/main" val="136860073"/>
                    </a:ext>
                  </a:extLst>
                </a:gridCol>
              </a:tblGrid>
              <a:tr h="1035188">
                <a:tc>
                  <a:txBody>
                    <a:bodyPr/>
                    <a:lstStyle/>
                    <a:p>
                      <a:pPr marL="114300" marR="109855" indent="10160">
                        <a:lnSpc>
                          <a:spcPts val="1850"/>
                        </a:lnSpc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SL  </a:t>
                      </a:r>
                      <a:r>
                        <a:rPr sz="16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NO</a:t>
                      </a:r>
                      <a:endParaRPr sz="16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88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sz="16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OO</a:t>
                      </a:r>
                      <a:r>
                        <a:rPr sz="16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6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600" b="1" spc="-1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6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6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endParaRPr sz="16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84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652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600" b="1" spc="-8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AUTHOR</a:t>
                      </a:r>
                      <a:endParaRPr sz="16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84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862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600" b="1" spc="-5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PUBLISHER</a:t>
                      </a:r>
                      <a:endParaRPr sz="16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84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4945" marR="69215" indent="-119380">
                        <a:lnSpc>
                          <a:spcPts val="1850"/>
                        </a:lnSpc>
                      </a:pPr>
                      <a:r>
                        <a:rPr sz="16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PUBL</a:t>
                      </a:r>
                      <a:r>
                        <a:rPr sz="16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ISH  </a:t>
                      </a:r>
                      <a:r>
                        <a:rPr sz="1600" b="1" spc="-3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DATE</a:t>
                      </a:r>
                      <a:endParaRPr sz="16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600" b="1" spc="-6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ISBN</a:t>
                      </a:r>
                      <a:endParaRPr sz="16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84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600" b="1" spc="-4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TITLE</a:t>
                      </a:r>
                      <a:endParaRPr sz="1600" b="1">
                        <a:latin typeface="Times New Roman"/>
                        <a:cs typeface="Times New Roman"/>
                      </a:endParaRPr>
                    </a:p>
                  </a:txBody>
                  <a:tcPr marL="0" marR="0" marT="184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8456065"/>
                  </a:ext>
                </a:extLst>
              </a:tr>
              <a:tr h="733012">
                <a:tc>
                  <a:txBody>
                    <a:bodyPr/>
                    <a:lstStyle/>
                    <a:p>
                      <a:pPr marL="66675">
                        <a:lnSpc>
                          <a:spcPts val="1530"/>
                        </a:lnSpc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16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30"/>
                        </a:lnSpc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Dimensions</a:t>
                      </a:r>
                      <a:r>
                        <a:rPr sz="16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of</a:t>
                      </a: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30"/>
                        </a:lnSpc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Dr.</a:t>
                      </a:r>
                      <a:endParaRPr sz="16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30"/>
                        </a:lnSpc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Kushal</a:t>
                      </a:r>
                      <a:endParaRPr sz="16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30"/>
                        </a:lnSpc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08-09-</a:t>
                      </a:r>
                      <a:endParaRPr sz="16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30"/>
                        </a:lnSpc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978-93-5105-260-9</a:t>
                      </a:r>
                      <a:endParaRPr sz="16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30"/>
                        </a:lnSpc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Human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Rights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Education</a:t>
                      </a:r>
                      <a:r>
                        <a:rPr sz="16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in</a:t>
                      </a:r>
                      <a:endParaRPr sz="16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095591193"/>
                  </a:ext>
                </a:extLst>
              </a:tr>
              <a:tr h="6055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10"/>
                        </a:lnSpc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Multidisciplinary</a:t>
                      </a:r>
                      <a:r>
                        <a:rPr sz="16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Research</a:t>
                      </a: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10"/>
                        </a:lnSpc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Ripunjay</a:t>
                      </a:r>
                      <a:endParaRPr sz="16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10"/>
                        </a:lnSpc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Prakashan,Ghy</a:t>
                      </a:r>
                      <a:endParaRPr sz="16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10"/>
                        </a:lnSpc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2016</a:t>
                      </a:r>
                      <a:endParaRPr sz="16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10"/>
                        </a:lnSpc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India</a:t>
                      </a: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16549826"/>
                  </a:ext>
                </a:extLst>
              </a:tr>
              <a:tr h="2780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15"/>
                        </a:lnSpc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Studies</a:t>
                      </a:r>
                      <a:endParaRPr sz="16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15"/>
                        </a:lnSpc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Sonowal</a:t>
                      </a:r>
                      <a:endParaRPr sz="16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52544988"/>
                  </a:ext>
                </a:extLst>
              </a:tr>
              <a:tr h="2780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15"/>
                        </a:lnSpc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Dr.</a:t>
                      </a:r>
                      <a:r>
                        <a:rPr sz="16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Ajit</a:t>
                      </a:r>
                      <a:endParaRPr sz="16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926182201"/>
                  </a:ext>
                </a:extLst>
              </a:tr>
              <a:tr h="2780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40"/>
                        </a:lnSpc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Goswami</a:t>
                      </a:r>
                      <a:endParaRPr sz="16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63024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852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026081"/>
              </p:ext>
            </p:extLst>
          </p:nvPr>
        </p:nvGraphicFramePr>
        <p:xfrm>
          <a:off x="685799" y="838205"/>
          <a:ext cx="11125201" cy="55626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1233">
                  <a:extLst>
                    <a:ext uri="{9D8B030D-6E8A-4147-A177-3AD203B41FA5}">
                      <a16:colId xmlns:a16="http://schemas.microsoft.com/office/drawing/2014/main" val="660057417"/>
                    </a:ext>
                  </a:extLst>
                </a:gridCol>
                <a:gridCol w="2646699">
                  <a:extLst>
                    <a:ext uri="{9D8B030D-6E8A-4147-A177-3AD203B41FA5}">
                      <a16:colId xmlns:a16="http://schemas.microsoft.com/office/drawing/2014/main" val="2218230200"/>
                    </a:ext>
                  </a:extLst>
                </a:gridCol>
                <a:gridCol w="1033813">
                  <a:extLst>
                    <a:ext uri="{9D8B030D-6E8A-4147-A177-3AD203B41FA5}">
                      <a16:colId xmlns:a16="http://schemas.microsoft.com/office/drawing/2014/main" val="1686297204"/>
                    </a:ext>
                  </a:extLst>
                </a:gridCol>
                <a:gridCol w="1830639">
                  <a:extLst>
                    <a:ext uri="{9D8B030D-6E8A-4147-A177-3AD203B41FA5}">
                      <a16:colId xmlns:a16="http://schemas.microsoft.com/office/drawing/2014/main" val="3309451203"/>
                    </a:ext>
                  </a:extLst>
                </a:gridCol>
                <a:gridCol w="915663">
                  <a:extLst>
                    <a:ext uri="{9D8B030D-6E8A-4147-A177-3AD203B41FA5}">
                      <a16:colId xmlns:a16="http://schemas.microsoft.com/office/drawing/2014/main" val="2784976656"/>
                    </a:ext>
                  </a:extLst>
                </a:gridCol>
                <a:gridCol w="1656161">
                  <a:extLst>
                    <a:ext uri="{9D8B030D-6E8A-4147-A177-3AD203B41FA5}">
                      <a16:colId xmlns:a16="http://schemas.microsoft.com/office/drawing/2014/main" val="1818309707"/>
                    </a:ext>
                  </a:extLst>
                </a:gridCol>
                <a:gridCol w="2520993">
                  <a:extLst>
                    <a:ext uri="{9D8B030D-6E8A-4147-A177-3AD203B41FA5}">
                      <a16:colId xmlns:a16="http://schemas.microsoft.com/office/drawing/2014/main" val="1863162982"/>
                    </a:ext>
                  </a:extLst>
                </a:gridCol>
              </a:tblGrid>
              <a:tr h="192687">
                <a:tc>
                  <a:txBody>
                    <a:bodyPr/>
                    <a:lstStyle/>
                    <a:p>
                      <a:pPr marL="66675">
                        <a:lnSpc>
                          <a:spcPts val="152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2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Luit Paror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Shrestha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Anugalpa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2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Dip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2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Doyang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2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10-02-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978-81-939793-1-0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2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Salyut,Paribartan,Bondha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223111702"/>
                  </a:ext>
                </a:extLst>
              </a:tr>
              <a:tr h="1926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1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Hastings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1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Publication,Golaghat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1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2021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15613905"/>
                  </a:ext>
                </a:extLst>
              </a:tr>
              <a:tr h="1926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1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Bori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221819800"/>
                  </a:ext>
                </a:extLst>
              </a:tr>
              <a:tr h="1926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1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Pollabika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60544648"/>
                  </a:ext>
                </a:extLst>
              </a:tr>
              <a:tr h="1926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1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Boruah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60492896"/>
                  </a:ext>
                </a:extLst>
              </a:tr>
              <a:tr h="1926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1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Karishma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946172222"/>
                  </a:ext>
                </a:extLst>
              </a:tr>
              <a:tr h="1926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4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Saikia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1093582"/>
                  </a:ext>
                </a:extLst>
              </a:tr>
              <a:tr h="192687">
                <a:tc>
                  <a:txBody>
                    <a:bodyPr/>
                    <a:lstStyle/>
                    <a:p>
                      <a:pPr marL="66675">
                        <a:lnSpc>
                          <a:spcPts val="153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3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Contemporary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Gender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3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Madhab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3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Ledo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76530" algn="r">
                        <a:lnSpc>
                          <a:spcPts val="153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09-08-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3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978-93-91953-44-7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3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Sexual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Harasment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Women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33293470"/>
                  </a:ext>
                </a:extLst>
              </a:tr>
              <a:tr h="1926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1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Issues:Prospects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and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Challanges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1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Dayal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1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College,Tinsukia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45110">
                        <a:lnSpc>
                          <a:spcPts val="151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2022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1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at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Workplace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18769773"/>
                  </a:ext>
                </a:extLst>
              </a:tr>
              <a:tr h="1926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1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Dutta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70199222"/>
                  </a:ext>
                </a:extLst>
              </a:tr>
              <a:tr h="1926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4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Pari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Gogoi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8573937"/>
                  </a:ext>
                </a:extLst>
              </a:tr>
              <a:tr h="192687">
                <a:tc>
                  <a:txBody>
                    <a:bodyPr/>
                    <a:lstStyle/>
                    <a:p>
                      <a:pPr marL="66675">
                        <a:lnSpc>
                          <a:spcPts val="152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2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MILLENIALS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2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Protim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2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Publication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Cell,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76530" algn="r">
                        <a:lnSpc>
                          <a:spcPts val="152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09-12-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978-93-5773-808-8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2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Ilegel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Migration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Assam: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A</a:t>
                      </a: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58110424"/>
                  </a:ext>
                </a:extLst>
              </a:tr>
              <a:tr h="1926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1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Saikia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1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Melamora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College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45110">
                        <a:lnSpc>
                          <a:spcPts val="151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2022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1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Statistical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Analysis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85288102"/>
                  </a:ext>
                </a:extLst>
              </a:tr>
              <a:tr h="1926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4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Sumi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Bora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6931028"/>
                  </a:ext>
                </a:extLst>
              </a:tr>
              <a:tr h="194691">
                <a:tc>
                  <a:txBody>
                    <a:bodyPr/>
                    <a:lstStyle/>
                    <a:p>
                      <a:pPr marL="66675">
                        <a:lnSpc>
                          <a:spcPts val="152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2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Melamoriyan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2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Rituporna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2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Publication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Cell,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76530" algn="r">
                        <a:lnSpc>
                          <a:spcPts val="152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10-04-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52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4583/ISBN/2023/A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2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Arihana,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Sampad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581848175"/>
                  </a:ext>
                </a:extLst>
              </a:tr>
              <a:tr h="1926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4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Gogoi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4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Melamora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College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5110">
                        <a:lnSpc>
                          <a:spcPts val="154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2023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4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(Micro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story)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462036"/>
                  </a:ext>
                </a:extLst>
              </a:tr>
              <a:tr h="192687">
                <a:tc>
                  <a:txBody>
                    <a:bodyPr/>
                    <a:lstStyle/>
                    <a:p>
                      <a:pPr marL="66675">
                        <a:lnSpc>
                          <a:spcPts val="152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2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Indian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Freedom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2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Dutta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2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Santi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76530" algn="r">
                        <a:lnSpc>
                          <a:spcPts val="152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20-09-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987-93-9248-300-4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2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Bharotor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Swadhinata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038994054"/>
                  </a:ext>
                </a:extLst>
              </a:tr>
              <a:tr h="1926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1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Movement:Exploring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the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1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Dr.</a:t>
                      </a:r>
                      <a:r>
                        <a:rPr sz="14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R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1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Pustakalaya,Golaghat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45110">
                        <a:lnSpc>
                          <a:spcPts val="151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2023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1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Andolonot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Golaghator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7537258"/>
                  </a:ext>
                </a:extLst>
              </a:tr>
              <a:tr h="1926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1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Unsung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Heroes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Assam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1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Khanikar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1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Melamora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Gaonor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Mukti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60352694"/>
                  </a:ext>
                </a:extLst>
              </a:tr>
              <a:tr h="1926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4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Jodha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hokolor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Abodan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494564"/>
                  </a:ext>
                </a:extLst>
              </a:tr>
              <a:tr h="192687">
                <a:tc>
                  <a:txBody>
                    <a:bodyPr/>
                    <a:lstStyle/>
                    <a:p>
                      <a:pPr marR="173990" algn="r">
                        <a:lnSpc>
                          <a:spcPts val="152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77825">
                        <a:lnSpc>
                          <a:spcPts val="152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Seuji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Melamora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(Book)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2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Biswajit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2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Probhati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76530" algn="r">
                        <a:lnSpc>
                          <a:spcPts val="152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15-07-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978-93-5913-465-9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2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Seuji Melamora:A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brief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514012020"/>
                  </a:ext>
                </a:extLst>
              </a:tr>
              <a:tr h="1926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1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Bora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1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Printers,Golaghat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45110">
                        <a:lnSpc>
                          <a:spcPts val="151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2023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1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description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about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Melamora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82546547"/>
                  </a:ext>
                </a:extLst>
              </a:tr>
              <a:tr h="1926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1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Gaon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with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different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aspects of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805149668"/>
                  </a:ext>
                </a:extLst>
              </a:tr>
              <a:tr h="1926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4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Melamora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Rural Tourism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5498434"/>
                  </a:ext>
                </a:extLst>
              </a:tr>
              <a:tr h="345208">
                <a:tc>
                  <a:txBody>
                    <a:bodyPr/>
                    <a:lstStyle/>
                    <a:p>
                      <a:pPr marR="173990" algn="r">
                        <a:lnSpc>
                          <a:spcPts val="152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Gajali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2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Protim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2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M.</a:t>
                      </a:r>
                      <a:r>
                        <a:rPr sz="14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76530" algn="r">
                        <a:lnSpc>
                          <a:spcPts val="152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24-12-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978-81-968559-7-0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2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Bhuk,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Hisap,Dhul(Micristory)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818107422"/>
                  </a:ext>
                </a:extLst>
              </a:tr>
              <a:tr h="1926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1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Saikia</a:t>
                      </a: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1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Everywhere,Ghy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45110">
                        <a:lnSpc>
                          <a:spcPts val="151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2023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330763085"/>
                  </a:ext>
                </a:extLst>
              </a:tr>
              <a:tr h="1926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1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Achinta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282646678"/>
                  </a:ext>
                </a:extLst>
              </a:tr>
              <a:tr h="2055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5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Dutta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0398898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228605"/>
            <a:ext cx="29718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37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564228"/>
              </p:ext>
            </p:extLst>
          </p:nvPr>
        </p:nvGraphicFramePr>
        <p:xfrm>
          <a:off x="1447800" y="685800"/>
          <a:ext cx="10252074" cy="55590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9580">
                  <a:extLst>
                    <a:ext uri="{9D8B030D-6E8A-4147-A177-3AD203B41FA5}">
                      <a16:colId xmlns:a16="http://schemas.microsoft.com/office/drawing/2014/main" val="901784946"/>
                    </a:ext>
                  </a:extLst>
                </a:gridCol>
                <a:gridCol w="2446655">
                  <a:extLst>
                    <a:ext uri="{9D8B030D-6E8A-4147-A177-3AD203B41FA5}">
                      <a16:colId xmlns:a16="http://schemas.microsoft.com/office/drawing/2014/main" val="3124899056"/>
                    </a:ext>
                  </a:extLst>
                </a:gridCol>
                <a:gridCol w="955675">
                  <a:extLst>
                    <a:ext uri="{9D8B030D-6E8A-4147-A177-3AD203B41FA5}">
                      <a16:colId xmlns:a16="http://schemas.microsoft.com/office/drawing/2014/main" val="1076288729"/>
                    </a:ext>
                  </a:extLst>
                </a:gridCol>
                <a:gridCol w="1692275">
                  <a:extLst>
                    <a:ext uri="{9D8B030D-6E8A-4147-A177-3AD203B41FA5}">
                      <a16:colId xmlns:a16="http://schemas.microsoft.com/office/drawing/2014/main" val="4104318713"/>
                    </a:ext>
                  </a:extLst>
                </a:gridCol>
                <a:gridCol w="846455">
                  <a:extLst>
                    <a:ext uri="{9D8B030D-6E8A-4147-A177-3AD203B41FA5}">
                      <a16:colId xmlns:a16="http://schemas.microsoft.com/office/drawing/2014/main" val="535936401"/>
                    </a:ext>
                  </a:extLst>
                </a:gridCol>
                <a:gridCol w="1530984">
                  <a:extLst>
                    <a:ext uri="{9D8B030D-6E8A-4147-A177-3AD203B41FA5}">
                      <a16:colId xmlns:a16="http://schemas.microsoft.com/office/drawing/2014/main" val="2816550935"/>
                    </a:ext>
                  </a:extLst>
                </a:gridCol>
                <a:gridCol w="2330450">
                  <a:extLst>
                    <a:ext uri="{9D8B030D-6E8A-4147-A177-3AD203B41FA5}">
                      <a16:colId xmlns:a16="http://schemas.microsoft.com/office/drawing/2014/main" val="329858659"/>
                    </a:ext>
                  </a:extLst>
                </a:gridCol>
              </a:tblGrid>
              <a:tr h="206538"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9</a:t>
                      </a: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MILLENIALS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2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Durlabh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2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Publication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Cell,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52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29-12-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2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978-81-967096-5-5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2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Gandhibador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Prasongikota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33840843"/>
                  </a:ext>
                </a:extLst>
              </a:tr>
              <a:tr h="2042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1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Bori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1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Melamora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College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2023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88834238"/>
                  </a:ext>
                </a:extLst>
              </a:tr>
              <a:tr h="2049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1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Bhaskar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75493279"/>
                  </a:ext>
                </a:extLst>
              </a:tr>
              <a:tr h="2087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4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Jyoti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Nath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1973849"/>
                  </a:ext>
                </a:extLst>
              </a:tr>
              <a:tr h="206538"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10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BEEKSHA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2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Jugal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Jyoti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2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ACTA,Golaghat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52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30-12-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ISSN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2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Melamora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Rural Tourism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74489467"/>
                  </a:ext>
                </a:extLst>
              </a:tr>
              <a:tr h="2042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Peer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Reviewed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Journal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1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Bora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1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Zone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2023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79095">
                        <a:lnSpc>
                          <a:spcPts val="151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2278-4128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1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Centre,Golaghat,Assam:A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06182110"/>
                  </a:ext>
                </a:extLst>
              </a:tr>
              <a:tr h="2044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1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Study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Economic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28987782"/>
                  </a:ext>
                </a:extLst>
              </a:tr>
              <a:tr h="2097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5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Empowerment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Youths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4902720"/>
                  </a:ext>
                </a:extLst>
              </a:tr>
              <a:tr h="206538"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11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Sustainable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Global Growth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and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2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Dr.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2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Vijay</a:t>
                      </a:r>
                      <a:r>
                        <a:rPr sz="14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Prakashan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52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30-12-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2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987-93-95430-16-6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2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Prospects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Sustainable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005133975"/>
                  </a:ext>
                </a:extLst>
              </a:tr>
              <a:tr h="2042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India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at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G-20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1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Mohendra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1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Mandir,Varansi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2023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1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Global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Growth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and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Indian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at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711382169"/>
                  </a:ext>
                </a:extLst>
              </a:tr>
              <a:tr h="2042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(National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Publication)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1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Prakash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1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Leadership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at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G-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580284957"/>
                  </a:ext>
                </a:extLst>
              </a:tr>
              <a:tr h="2042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1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Dr.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1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20:Opportunities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and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570760958"/>
                  </a:ext>
                </a:extLst>
              </a:tr>
              <a:tr h="2049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1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Kishore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kr.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1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Challenges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95620645"/>
                  </a:ext>
                </a:extLst>
              </a:tr>
              <a:tr h="4129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6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Sing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9209971"/>
                  </a:ext>
                </a:extLst>
              </a:tr>
              <a:tr h="206792">
                <a:tc>
                  <a:txBody>
                    <a:bodyPr/>
                    <a:lstStyle/>
                    <a:p>
                      <a:pPr algn="ctr">
                        <a:lnSpc>
                          <a:spcPts val="1530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12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3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Poonam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Shodh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Rachna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3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Dr.</a:t>
                      </a:r>
                      <a:r>
                        <a:rPr sz="14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Neeraj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3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Poonam</a:t>
                      </a:r>
                      <a:r>
                        <a:rPr sz="14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Academic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53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03-03-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87680">
                        <a:lnSpc>
                          <a:spcPts val="153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E-ISSN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3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Melamora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Rural Tourism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23318607"/>
                  </a:ext>
                </a:extLst>
              </a:tr>
              <a:tr h="2042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Peer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Reviewed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&amp;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Refereed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1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Kumar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1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Research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Foundation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2024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79095">
                        <a:lnSpc>
                          <a:spcPts val="151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2456-5563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1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Centre,Golaghat,Assam:Youth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75113596"/>
                  </a:ext>
                </a:extLst>
              </a:tr>
              <a:tr h="2042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1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Sarma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1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Development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and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90364157"/>
                  </a:ext>
                </a:extLst>
              </a:tr>
              <a:tr h="2049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1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Empowerment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:A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Brief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586645355"/>
                  </a:ext>
                </a:extLst>
              </a:tr>
              <a:tr h="2087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4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Overview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1531858"/>
                  </a:ext>
                </a:extLst>
              </a:tr>
              <a:tr h="206538"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13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Poonam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Shodh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Rachna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2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Dr.</a:t>
                      </a:r>
                      <a:r>
                        <a:rPr sz="14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Neeraj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2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Poonam</a:t>
                      </a:r>
                      <a:r>
                        <a:rPr sz="14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Academic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52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01-02-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87680">
                        <a:lnSpc>
                          <a:spcPts val="152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E-ISSN</a:t>
                      </a: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2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Navigating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New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16551101"/>
                  </a:ext>
                </a:extLst>
              </a:tr>
              <a:tr h="2042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Peer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Reviewed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&amp;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Refereed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1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Kumar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1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Research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Foundation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2024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79095">
                        <a:lnSpc>
                          <a:spcPts val="151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2456-5563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1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Horizons:Emerging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bTrends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36321268"/>
                  </a:ext>
                </a:extLst>
              </a:tr>
              <a:tr h="2044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1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Sarma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1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Humanities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Social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901979117"/>
                  </a:ext>
                </a:extLst>
              </a:tr>
              <a:tr h="2097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5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Science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Research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6012979"/>
                  </a:ext>
                </a:extLst>
              </a:tr>
              <a:tr h="206538"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14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BDRU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International Journal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of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2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Dr.</a:t>
                      </a:r>
                      <a:r>
                        <a:rPr sz="14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Neeraj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2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Baba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Ramdas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52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01-06-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67359">
                        <a:lnSpc>
                          <a:spcPts val="152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E-ISSN</a:t>
                      </a: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2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Human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Rights and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Social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404640372"/>
                  </a:ext>
                </a:extLst>
              </a:tr>
              <a:tr h="2042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Multidisciplinary</a:t>
                      </a:r>
                      <a:r>
                        <a:rPr sz="14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Research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1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Kumar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1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Udaseen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Shkshan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2024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1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2455-278X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1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Justice:Pathways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Equity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60644704"/>
                  </a:ext>
                </a:extLst>
              </a:tr>
              <a:tr h="207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4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Sarma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4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Sansthan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4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Inclusion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24795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141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404107"/>
              </p:ext>
            </p:extLst>
          </p:nvPr>
        </p:nvGraphicFramePr>
        <p:xfrm>
          <a:off x="1524000" y="609600"/>
          <a:ext cx="9982200" cy="6014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7745">
                  <a:extLst>
                    <a:ext uri="{9D8B030D-6E8A-4147-A177-3AD203B41FA5}">
                      <a16:colId xmlns:a16="http://schemas.microsoft.com/office/drawing/2014/main" val="901784946"/>
                    </a:ext>
                  </a:extLst>
                </a:gridCol>
                <a:gridCol w="2382250">
                  <a:extLst>
                    <a:ext uri="{9D8B030D-6E8A-4147-A177-3AD203B41FA5}">
                      <a16:colId xmlns:a16="http://schemas.microsoft.com/office/drawing/2014/main" val="3124899056"/>
                    </a:ext>
                  </a:extLst>
                </a:gridCol>
                <a:gridCol w="930517">
                  <a:extLst>
                    <a:ext uri="{9D8B030D-6E8A-4147-A177-3AD203B41FA5}">
                      <a16:colId xmlns:a16="http://schemas.microsoft.com/office/drawing/2014/main" val="1076288729"/>
                    </a:ext>
                  </a:extLst>
                </a:gridCol>
                <a:gridCol w="1647728">
                  <a:extLst>
                    <a:ext uri="{9D8B030D-6E8A-4147-A177-3AD203B41FA5}">
                      <a16:colId xmlns:a16="http://schemas.microsoft.com/office/drawing/2014/main" val="4104318713"/>
                    </a:ext>
                  </a:extLst>
                </a:gridCol>
                <a:gridCol w="824173">
                  <a:extLst>
                    <a:ext uri="{9D8B030D-6E8A-4147-A177-3AD203B41FA5}">
                      <a16:colId xmlns:a16="http://schemas.microsoft.com/office/drawing/2014/main" val="535936401"/>
                    </a:ext>
                  </a:extLst>
                </a:gridCol>
                <a:gridCol w="1490683">
                  <a:extLst>
                    <a:ext uri="{9D8B030D-6E8A-4147-A177-3AD203B41FA5}">
                      <a16:colId xmlns:a16="http://schemas.microsoft.com/office/drawing/2014/main" val="2816550935"/>
                    </a:ext>
                  </a:extLst>
                </a:gridCol>
                <a:gridCol w="2269104">
                  <a:extLst>
                    <a:ext uri="{9D8B030D-6E8A-4147-A177-3AD203B41FA5}">
                      <a16:colId xmlns:a16="http://schemas.microsoft.com/office/drawing/2014/main" val="329858659"/>
                    </a:ext>
                  </a:extLst>
                </a:gridCol>
              </a:tblGrid>
              <a:tr h="443862"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lang="en-US" sz="1400" spc="-5" dirty="0" smtClean="0">
                          <a:latin typeface="Times New Roman"/>
                          <a:cs typeface="Times New Roman"/>
                        </a:rPr>
                        <a:t>International</a:t>
                      </a:r>
                      <a:r>
                        <a:rPr lang="en-US" sz="1400" spc="-5" baseline="0" dirty="0" smtClean="0">
                          <a:latin typeface="Times New Roman"/>
                          <a:cs typeface="Times New Roman"/>
                        </a:rPr>
                        <a:t> Journal of </a:t>
                      </a:r>
                      <a:r>
                        <a:rPr lang="en-US" sz="1400" spc="-5" baseline="0" dirty="0" err="1" smtClean="0">
                          <a:latin typeface="Times New Roman"/>
                          <a:cs typeface="Times New Roman"/>
                        </a:rPr>
                        <a:t>Noval</a:t>
                      </a:r>
                      <a:r>
                        <a:rPr lang="en-US" sz="1400" spc="-5" baseline="0" dirty="0" smtClean="0">
                          <a:latin typeface="Times New Roman"/>
                          <a:cs typeface="Times New Roman"/>
                        </a:rPr>
                        <a:t> Research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IJNRD.ORG</a:t>
                      </a:r>
                      <a:endParaRPr lang="en-US" dirty="0"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25"/>
                        </a:lnSpc>
                      </a:pPr>
                      <a:r>
                        <a:rPr lang="en-US" sz="1400" spc="-5" dirty="0" smtClean="0">
                          <a:latin typeface="Times New Roman"/>
                          <a:cs typeface="Times New Roman"/>
                        </a:rPr>
                        <a:t>IJNRD.ORG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525"/>
                        </a:lnSpc>
                      </a:pPr>
                      <a:r>
                        <a:rPr lang="en-US" sz="1400" baseline="0" dirty="0" smtClean="0">
                          <a:latin typeface="Times New Roman"/>
                          <a:cs typeface="Times New Roman"/>
                        </a:rPr>
                        <a:t>09-09-2024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8580" marR="0" indent="0" algn="ctr" defTabSz="914400" eaLnBrk="1" fontAlgn="auto" latinLnBrk="0" hangingPunct="1">
                        <a:lnSpc>
                          <a:spcPts val="15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/>
                          <a:cs typeface="Times New Roman"/>
                        </a:rPr>
                        <a:t>ISSN:</a:t>
                      </a:r>
                      <a:r>
                        <a:rPr lang="en-US" sz="1400" baseline="0" dirty="0" smtClean="0">
                          <a:latin typeface="Times New Roman"/>
                          <a:cs typeface="Times New Roman"/>
                        </a:rPr>
                        <a:t> 2456-4184</a:t>
                      </a:r>
                      <a:endParaRPr lang="en-US" sz="1400" dirty="0" smtClean="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ts val="1525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25"/>
                        </a:lnSpc>
                      </a:pPr>
                      <a:r>
                        <a:rPr lang="en-US" sz="1400" spc="-5" dirty="0" smtClean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lang="en-US" sz="1400" spc="-5" baseline="0" dirty="0" smtClean="0">
                          <a:latin typeface="Times New Roman"/>
                          <a:cs typeface="Times New Roman"/>
                        </a:rPr>
                        <a:t> Impact of Digital Media on the Cultural Identity of North East India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33840843"/>
                  </a:ext>
                </a:extLst>
              </a:tr>
              <a:tr h="2130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dirty="0" smtClean="0">
                          <a:latin typeface="Times New Roman"/>
                          <a:cs typeface="Times New Roman"/>
                        </a:rPr>
                        <a:t>15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1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88834238"/>
                  </a:ext>
                </a:extLst>
              </a:tr>
              <a:tr h="2130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75493279"/>
                  </a:ext>
                </a:extLst>
              </a:tr>
              <a:tr h="2130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1973849"/>
                  </a:ext>
                </a:extLst>
              </a:tr>
              <a:tr h="153781"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10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25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25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525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25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74489467"/>
                  </a:ext>
                </a:extLst>
              </a:tr>
              <a:tr h="4438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0"/>
                        </a:lnSpc>
                      </a:pPr>
                      <a:r>
                        <a:rPr lang="en-US" sz="1400" dirty="0" smtClean="0">
                          <a:latin typeface="Times New Roman"/>
                          <a:cs typeface="Times New Roman"/>
                        </a:rPr>
                        <a:t>International Journal of Research And An </a:t>
                      </a:r>
                      <a:r>
                        <a:rPr lang="en-US" sz="1400" dirty="0" err="1" smtClean="0">
                          <a:latin typeface="Times New Roman"/>
                          <a:cs typeface="Times New Roman"/>
                        </a:rPr>
                        <a:t>alytical</a:t>
                      </a:r>
                      <a:r>
                        <a:rPr lang="en-US" sz="1400" dirty="0" smtClean="0">
                          <a:latin typeface="Times New Roman"/>
                          <a:cs typeface="Times New Roman"/>
                        </a:rPr>
                        <a:t> Review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10"/>
                        </a:lnSpc>
                      </a:pPr>
                      <a:r>
                        <a:rPr lang="en-US" sz="1400" dirty="0" smtClean="0">
                          <a:latin typeface="Times New Roman"/>
                          <a:cs typeface="Times New Roman"/>
                        </a:rPr>
                        <a:t>IJRAR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10"/>
                        </a:lnSpc>
                      </a:pPr>
                      <a:r>
                        <a:rPr lang="en-US" sz="1400" dirty="0" smtClean="0">
                          <a:latin typeface="Times New Roman"/>
                          <a:cs typeface="Times New Roman"/>
                        </a:rPr>
                        <a:t>R. B. JOSHI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0"/>
                        </a:lnSpc>
                      </a:pPr>
                      <a:r>
                        <a:rPr lang="en-US" sz="1400" dirty="0" smtClean="0">
                          <a:latin typeface="Times New Roman"/>
                          <a:cs typeface="Times New Roman"/>
                        </a:rPr>
                        <a:t>13-09-2024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79095">
                        <a:lnSpc>
                          <a:spcPts val="1510"/>
                        </a:lnSpc>
                      </a:pPr>
                      <a:r>
                        <a:rPr lang="en-US" sz="1400" dirty="0" smtClean="0">
                          <a:latin typeface="Times New Roman"/>
                          <a:cs typeface="Times New Roman"/>
                        </a:rPr>
                        <a:t>E-ISSN:</a:t>
                      </a:r>
                      <a:r>
                        <a:rPr lang="en-US" sz="1400" baseline="0" dirty="0" smtClean="0">
                          <a:latin typeface="Times New Roman"/>
                          <a:cs typeface="Times New Roman"/>
                        </a:rPr>
                        <a:t> 2349-5138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10"/>
                        </a:lnSpc>
                      </a:pPr>
                      <a:r>
                        <a:rPr lang="en-US" sz="1400" dirty="0" err="1" smtClean="0">
                          <a:latin typeface="Times New Roman"/>
                          <a:cs typeface="Times New Roman"/>
                        </a:rPr>
                        <a:t>Melamora:A</a:t>
                      </a:r>
                      <a:r>
                        <a:rPr lang="en-US" sz="1400" baseline="0" dirty="0" smtClean="0">
                          <a:latin typeface="Times New Roman"/>
                          <a:cs typeface="Times New Roman"/>
                        </a:rPr>
                        <a:t> Treasure Trove of Rural Tourism in </a:t>
                      </a:r>
                      <a:r>
                        <a:rPr lang="en-US" sz="1400" baseline="0" dirty="0" err="1" smtClean="0">
                          <a:latin typeface="Times New Roman"/>
                          <a:cs typeface="Times New Roman"/>
                        </a:rPr>
                        <a:t>Golaghat,Assam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06182110"/>
                  </a:ext>
                </a:extLst>
              </a:tr>
              <a:tr h="1479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1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28987782"/>
                  </a:ext>
                </a:extLst>
              </a:tr>
              <a:tr h="1578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5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4902720"/>
                  </a:ext>
                </a:extLst>
              </a:tr>
              <a:tr h="147954"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25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25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525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25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25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005133975"/>
                  </a:ext>
                </a:extLst>
              </a:tr>
              <a:tr h="1479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1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1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1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711382169"/>
                  </a:ext>
                </a:extLst>
              </a:tr>
              <a:tr h="1479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1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1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580284957"/>
                  </a:ext>
                </a:extLst>
              </a:tr>
              <a:tr h="1479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1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1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570760958"/>
                  </a:ext>
                </a:extLst>
              </a:tr>
              <a:tr h="1479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15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15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95620645"/>
                  </a:ext>
                </a:extLst>
              </a:tr>
              <a:tr h="1657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65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9209971"/>
                  </a:ext>
                </a:extLst>
              </a:tr>
              <a:tr h="147954">
                <a:tc>
                  <a:txBody>
                    <a:bodyPr/>
                    <a:lstStyle/>
                    <a:p>
                      <a:pPr algn="ctr">
                        <a:lnSpc>
                          <a:spcPts val="153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3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3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3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53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87680">
                        <a:lnSpc>
                          <a:spcPts val="153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3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23318607"/>
                  </a:ext>
                </a:extLst>
              </a:tr>
              <a:tr h="1479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1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1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79095">
                        <a:lnSpc>
                          <a:spcPts val="151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1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75113596"/>
                  </a:ext>
                </a:extLst>
              </a:tr>
              <a:tr h="1479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1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1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90364157"/>
                  </a:ext>
                </a:extLst>
              </a:tr>
              <a:tr h="1479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15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586645355"/>
                  </a:ext>
                </a:extLst>
              </a:tr>
              <a:tr h="1479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45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1531858"/>
                  </a:ext>
                </a:extLst>
              </a:tr>
              <a:tr h="147954"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25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25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525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87680">
                        <a:lnSpc>
                          <a:spcPts val="1525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25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16551101"/>
                  </a:ext>
                </a:extLst>
              </a:tr>
              <a:tr h="1479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1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1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79095">
                        <a:lnSpc>
                          <a:spcPts val="151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1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36321268"/>
                  </a:ext>
                </a:extLst>
              </a:tr>
              <a:tr h="1479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1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1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901979117"/>
                  </a:ext>
                </a:extLst>
              </a:tr>
              <a:tr h="1578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5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6012979"/>
                  </a:ext>
                </a:extLst>
              </a:tr>
              <a:tr h="147954"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25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25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525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67359">
                        <a:lnSpc>
                          <a:spcPts val="1525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25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404640372"/>
                  </a:ext>
                </a:extLst>
              </a:tr>
              <a:tr h="1479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1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1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1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1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60644704"/>
                  </a:ext>
                </a:extLst>
              </a:tr>
              <a:tr h="1479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4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4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4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24795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845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1671893"/>
              </p:ext>
            </p:extLst>
          </p:nvPr>
        </p:nvGraphicFramePr>
        <p:xfrm>
          <a:off x="685800" y="1905000"/>
          <a:ext cx="10969623" cy="39309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8060">
                  <a:extLst>
                    <a:ext uri="{9D8B030D-6E8A-4147-A177-3AD203B41FA5}">
                      <a16:colId xmlns:a16="http://schemas.microsoft.com/office/drawing/2014/main" val="2759756037"/>
                    </a:ext>
                  </a:extLst>
                </a:gridCol>
                <a:gridCol w="3399154">
                  <a:extLst>
                    <a:ext uri="{9D8B030D-6E8A-4147-A177-3AD203B41FA5}">
                      <a16:colId xmlns:a16="http://schemas.microsoft.com/office/drawing/2014/main" val="1739105546"/>
                    </a:ext>
                  </a:extLst>
                </a:gridCol>
                <a:gridCol w="2195194">
                  <a:extLst>
                    <a:ext uri="{9D8B030D-6E8A-4147-A177-3AD203B41FA5}">
                      <a16:colId xmlns:a16="http://schemas.microsoft.com/office/drawing/2014/main" val="3680803635"/>
                    </a:ext>
                  </a:extLst>
                </a:gridCol>
                <a:gridCol w="2193925">
                  <a:extLst>
                    <a:ext uri="{9D8B030D-6E8A-4147-A177-3AD203B41FA5}">
                      <a16:colId xmlns:a16="http://schemas.microsoft.com/office/drawing/2014/main" val="3110350777"/>
                    </a:ext>
                  </a:extLst>
                </a:gridCol>
                <a:gridCol w="2193290">
                  <a:extLst>
                    <a:ext uri="{9D8B030D-6E8A-4147-A177-3AD203B41FA5}">
                      <a16:colId xmlns:a16="http://schemas.microsoft.com/office/drawing/2014/main" val="648313116"/>
                    </a:ext>
                  </a:extLst>
                </a:gridCol>
              </a:tblGrid>
              <a:tr h="211836"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SL.NO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PROGRAMME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ORGANIZED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BY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DATE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TITLE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396466"/>
                  </a:ext>
                </a:extLst>
              </a:tr>
              <a:tr h="618743">
                <a:tc>
                  <a:txBody>
                    <a:bodyPr/>
                    <a:lstStyle/>
                    <a:p>
                      <a:pPr marL="635" algn="ct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Orientation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Programme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0725" marR="285115" indent="-429895">
                        <a:lnSpc>
                          <a:spcPts val="161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UGC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HRDC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Mizoram </a:t>
                      </a:r>
                      <a:r>
                        <a:rPr sz="1400" spc="-3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University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02-11-2021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985" marR="127635" indent="1905" algn="ctr">
                        <a:lnSpc>
                          <a:spcPts val="161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UGC HRDC,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Mizoram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University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33</a:t>
                      </a:r>
                      <a:r>
                        <a:rPr sz="1350" baseline="30864" dirty="0">
                          <a:latin typeface="Times New Roman"/>
                          <a:cs typeface="Times New Roman"/>
                        </a:rPr>
                        <a:t>rd</a:t>
                      </a:r>
                      <a:r>
                        <a:rPr sz="1350" spc="165" baseline="3086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Orientation </a:t>
                      </a:r>
                      <a:r>
                        <a:rPr sz="1400" spc="-3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Programme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8016956"/>
                  </a:ext>
                </a:extLst>
              </a:tr>
              <a:tr h="620522">
                <a:tc>
                  <a:txBody>
                    <a:bodyPr/>
                    <a:lstStyle/>
                    <a:p>
                      <a:pPr marL="635" algn="ct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Capacity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Building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Programme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Melamora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College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14-03-2022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5275" indent="97155">
                        <a:lnSpc>
                          <a:spcPts val="154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Weeklong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Capacity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863600" marR="290195" indent="-568960">
                        <a:lnSpc>
                          <a:spcPts val="1610"/>
                        </a:lnSpc>
                        <a:spcBef>
                          <a:spcPts val="20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Building on Computer </a:t>
                      </a:r>
                      <a:r>
                        <a:rPr sz="1400" spc="-3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Basics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028730"/>
                  </a:ext>
                </a:extLst>
              </a:tr>
              <a:tr h="620267">
                <a:tc>
                  <a:txBody>
                    <a:bodyPr/>
                    <a:lstStyle/>
                    <a:p>
                      <a:pPr marL="635" algn="ct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Short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Term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FDP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8450" marR="292100" indent="185420">
                        <a:lnSpc>
                          <a:spcPts val="161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HRDC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&amp;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AMET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BUSINESS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SCHOOL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2145">
                        <a:lnSpc>
                          <a:spcPts val="154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30-01-2023-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80720">
                        <a:lnSpc>
                          <a:spcPts val="164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04-02-2023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50" marR="141605" algn="ctr">
                        <a:lnSpc>
                          <a:spcPts val="161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Short Term FDP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on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Ethics </a:t>
                      </a:r>
                      <a:r>
                        <a:rPr sz="1400" spc="-3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in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Academic Research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Writing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2827191"/>
                  </a:ext>
                </a:extLst>
              </a:tr>
              <a:tr h="823340">
                <a:tc>
                  <a:txBody>
                    <a:bodyPr/>
                    <a:lstStyle/>
                    <a:p>
                      <a:pPr marL="635" algn="ct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Faculty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Development Programme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980" marR="89535" algn="ctr">
                        <a:lnSpc>
                          <a:spcPts val="161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IQAC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&amp;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Digitel Cell,Kanya </a:t>
                      </a:r>
                      <a:r>
                        <a:rPr sz="1400" spc="-3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Mahavidyalaya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in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collaboration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with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ICT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54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Academy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2145">
                        <a:lnSpc>
                          <a:spcPts val="154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26-06-2023-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80720">
                        <a:lnSpc>
                          <a:spcPts val="164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02-07-2023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marR="64769" indent="3810" algn="ctr">
                        <a:lnSpc>
                          <a:spcPts val="161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One Week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Faculty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Development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Programme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on </a:t>
                      </a:r>
                      <a:r>
                        <a:rPr sz="1400" spc="-3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Creative Thinking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5121520"/>
                  </a:ext>
                </a:extLst>
              </a:tr>
              <a:tr h="416052">
                <a:tc>
                  <a:txBody>
                    <a:bodyPr/>
                    <a:lstStyle/>
                    <a:p>
                      <a:pPr marL="635" algn="ctr">
                        <a:lnSpc>
                          <a:spcPts val="159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REFRESHER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COURSE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ts val="162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Grade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A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0725" marR="262255" indent="-451484">
                        <a:lnSpc>
                          <a:spcPts val="161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UGC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HRDC,</a:t>
                      </a:r>
                      <a:r>
                        <a:rPr sz="14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Mizoram </a:t>
                      </a:r>
                      <a:r>
                        <a:rPr sz="1400" spc="-3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University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2145">
                        <a:lnSpc>
                          <a:spcPts val="155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22-08-2023-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80720">
                        <a:lnSpc>
                          <a:spcPts val="162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04-09-2023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0725" marR="260985" indent="-451484">
                        <a:lnSpc>
                          <a:spcPts val="161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UGC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HRDC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,Mizoram </a:t>
                      </a:r>
                      <a:r>
                        <a:rPr sz="1400" spc="-3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University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7378008"/>
                  </a:ext>
                </a:extLst>
              </a:tr>
              <a:tr h="620216">
                <a:tc>
                  <a:txBody>
                    <a:bodyPr/>
                    <a:lstStyle/>
                    <a:p>
                      <a:pPr marL="635" algn="ct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Short Term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Course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on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NEP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0725" marR="439420" indent="-277495">
                        <a:lnSpc>
                          <a:spcPts val="161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MM-TTC,</a:t>
                      </a:r>
                      <a:r>
                        <a:rPr sz="14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Tezpur </a:t>
                      </a:r>
                      <a:r>
                        <a:rPr sz="1400" spc="-3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University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2145">
                        <a:lnSpc>
                          <a:spcPts val="154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19-02-2024-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80720">
                        <a:lnSpc>
                          <a:spcPts val="164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28-02-2024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2395" marR="107314" algn="ctr">
                        <a:lnSpc>
                          <a:spcPts val="161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Short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Term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Course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on NEP </a:t>
                      </a:r>
                      <a:r>
                        <a:rPr sz="1400" spc="-3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Orientation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&amp;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Sensitization </a:t>
                      </a:r>
                      <a:r>
                        <a:rPr sz="1400" spc="-3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under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MMTT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UGC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8185442"/>
                  </a:ext>
                </a:extLst>
              </a:tr>
            </a:tbl>
          </a:graphicData>
        </a:graphic>
      </p:graphicFrame>
      <p:sp>
        <p:nvSpPr>
          <p:cNvPr id="3" name="object 2"/>
          <p:cNvSpPr txBox="1"/>
          <p:nvPr/>
        </p:nvSpPr>
        <p:spPr>
          <a:xfrm>
            <a:off x="4419600" y="838200"/>
            <a:ext cx="4495800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solidFill>
                  <a:srgbClr val="FF0000"/>
                </a:solidFill>
                <a:latin typeface="Times New Roman"/>
                <a:cs typeface="Times New Roman"/>
              </a:rPr>
              <a:t>PROFESSIONAL</a:t>
            </a:r>
            <a:r>
              <a:rPr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FF0000"/>
                </a:solidFill>
                <a:latin typeface="Times New Roman"/>
                <a:cs typeface="Times New Roman"/>
              </a:rPr>
              <a:t>DEVELOPMENT</a:t>
            </a:r>
            <a:endParaRPr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6020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20620" y="678815"/>
            <a:ext cx="32016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Times New Roman"/>
                <a:cs typeface="Times New Roman"/>
              </a:rPr>
              <a:t>PRESENT</a:t>
            </a:r>
            <a:r>
              <a:rPr sz="1800" b="1" spc="-5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/</a:t>
            </a:r>
            <a:r>
              <a:rPr sz="1800" b="1" spc="3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OFFICE</a:t>
            </a:r>
            <a:r>
              <a:rPr sz="1800" b="1" spc="-18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ADDRESS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20620" y="1346834"/>
            <a:ext cx="32067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ACADEMIC</a:t>
            </a:r>
            <a:r>
              <a:rPr sz="1800" b="1" spc="-5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b="1" spc="-25" dirty="0">
                <a:solidFill>
                  <a:srgbClr val="6F2F9F"/>
                </a:solidFill>
                <a:latin typeface="Times New Roman"/>
                <a:cs typeface="Times New Roman"/>
              </a:rPr>
              <a:t>QUALIFICATION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65775" y="678815"/>
            <a:ext cx="2327910" cy="967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265" algn="l"/>
              </a:tabLst>
            </a:pPr>
            <a:r>
              <a:rPr sz="1800" b="1" spc="-50" dirty="0">
                <a:latin typeface="Times New Roman"/>
                <a:cs typeface="Times New Roman"/>
              </a:rPr>
              <a:t>: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DO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30"/>
              </a:spcBef>
            </a:pP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:-</a:t>
            </a:r>
            <a:r>
              <a:rPr sz="1800" spc="3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H.S.L.C.</a:t>
            </a:r>
            <a:r>
              <a:rPr sz="1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spc="-45" dirty="0">
                <a:solidFill>
                  <a:srgbClr val="C00000"/>
                </a:solidFill>
                <a:latin typeface="Times New Roman"/>
                <a:cs typeface="Times New Roman"/>
              </a:rPr>
              <a:t>ONWARDS</a:t>
            </a:r>
            <a:endParaRPr sz="1800">
              <a:latin typeface="Times New Roman"/>
              <a:cs typeface="Times New Roman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822450" y="1748408"/>
          <a:ext cx="9625330" cy="4556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4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14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12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837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19785">
                <a:tc>
                  <a:txBody>
                    <a:bodyPr/>
                    <a:lstStyle/>
                    <a:p>
                      <a:pPr marL="187960" marR="234950" indent="2730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b="1" spc="-2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SL NO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CD233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EXAMINATION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CD233"/>
                    </a:solidFill>
                  </a:tcPr>
                </a:tc>
                <a:tc>
                  <a:txBody>
                    <a:bodyPr/>
                    <a:lstStyle/>
                    <a:p>
                      <a:pPr marL="500380" marR="567055" indent="21590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BOARD</a:t>
                      </a:r>
                      <a:r>
                        <a:rPr sz="1600" b="1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/ </a:t>
                      </a:r>
                      <a:r>
                        <a:rPr sz="16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UNIVERSITY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CD233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SUBJECT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CD233"/>
                    </a:solidFill>
                  </a:tcPr>
                </a:tc>
                <a:tc>
                  <a:txBody>
                    <a:bodyPr/>
                    <a:lstStyle/>
                    <a:p>
                      <a:pPr marL="35941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spc="-3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Year</a:t>
                      </a:r>
                      <a:r>
                        <a:rPr sz="1600" spc="-3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600" spc="-2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Passing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CD2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995">
                <a:tc>
                  <a:txBody>
                    <a:bodyPr/>
                    <a:lstStyle/>
                    <a:p>
                      <a:pPr marR="45085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spc="-5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1EDCD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H.S.L.C.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1EDCD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S.E.B.A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1EDCD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855"/>
                        </a:lnSpc>
                      </a:pPr>
                      <a:r>
                        <a:rPr sz="16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Eng,Assamese,Math,Social</a:t>
                      </a:r>
                      <a:r>
                        <a:rPr sz="1600" spc="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Studies,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6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Gen</a:t>
                      </a:r>
                      <a:r>
                        <a:rPr sz="1600" spc="-6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Science,Hindi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1EDCD"/>
                    </a:solidFill>
                  </a:tcPr>
                </a:tc>
                <a:tc>
                  <a:txBody>
                    <a:bodyPr/>
                    <a:lstStyle/>
                    <a:p>
                      <a:pPr marR="109220" algn="ctr">
                        <a:lnSpc>
                          <a:spcPts val="1855"/>
                        </a:lnSpc>
                      </a:pPr>
                      <a:r>
                        <a:rPr sz="16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2000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1E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7705">
                <a:tc>
                  <a:txBody>
                    <a:bodyPr/>
                    <a:lstStyle/>
                    <a:p>
                      <a:pPr marR="4508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5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7E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H.S.S.L.C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7E8"/>
                    </a:solidFill>
                  </a:tcPr>
                </a:tc>
                <a:tc>
                  <a:txBody>
                    <a:bodyPr/>
                    <a:lstStyle/>
                    <a:p>
                      <a:pPr marL="74676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A.H.S.E.C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7E8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4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Eng,Assamese,Pol.Sc,Eco,Education,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6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Ad</a:t>
                      </a:r>
                      <a:r>
                        <a:rPr sz="1600" spc="-19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Assamese.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7E8"/>
                    </a:solidFill>
                  </a:tcPr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ts val="1855"/>
                        </a:lnSpc>
                      </a:pPr>
                      <a:r>
                        <a:rPr sz="16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2003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9785">
                <a:tc>
                  <a:txBody>
                    <a:bodyPr/>
                    <a:lstStyle/>
                    <a:p>
                      <a:pPr marR="4508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spc="-5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1EDCD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B.A.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1EDCD"/>
                    </a:solidFill>
                  </a:tcPr>
                </a:tc>
                <a:tc>
                  <a:txBody>
                    <a:bodyPr/>
                    <a:lstStyle/>
                    <a:p>
                      <a:pPr marL="570230" marR="553720" indent="762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DIBRUGARH UNIVERSITY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1EDCD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POLITICAL</a:t>
                      </a:r>
                      <a:r>
                        <a:rPr sz="1600" spc="-4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SCIENCE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1EDCD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2006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1E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7050">
                <a:tc>
                  <a:txBody>
                    <a:bodyPr/>
                    <a:lstStyle/>
                    <a:p>
                      <a:pPr marR="4508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5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7E8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M.A.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7E8"/>
                    </a:solidFill>
                  </a:tcPr>
                </a:tc>
                <a:tc>
                  <a:txBody>
                    <a:bodyPr/>
                    <a:lstStyle/>
                    <a:p>
                      <a:pPr marL="835660" marR="297180" indent="635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DIBRUGARH UNIVERSITY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7E8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POLITICAL</a:t>
                      </a:r>
                      <a:r>
                        <a:rPr sz="1600" spc="-4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SCIENCE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7E8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2008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R="4508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spc="-5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1EDC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spc="-2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SET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1EDCD"/>
                    </a:solidFill>
                  </a:tcPr>
                </a:tc>
                <a:tc>
                  <a:txBody>
                    <a:bodyPr/>
                    <a:lstStyle/>
                    <a:p>
                      <a:pPr marL="69215" algn="ctr">
                        <a:lnSpc>
                          <a:spcPts val="1860"/>
                        </a:lnSpc>
                      </a:pPr>
                      <a:r>
                        <a:rPr sz="16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SLET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70485" algn="ctr">
                        <a:lnSpc>
                          <a:spcPts val="1860"/>
                        </a:lnSpc>
                        <a:spcBef>
                          <a:spcPts val="80"/>
                        </a:spcBef>
                      </a:pPr>
                      <a:r>
                        <a:rPr sz="16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COMMISSION,ASSAM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1EDCD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POLITICAL</a:t>
                      </a:r>
                      <a:r>
                        <a:rPr sz="1600" spc="-4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SCIENCE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1EDCD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2015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1E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3690">
                <a:tc>
                  <a:txBody>
                    <a:bodyPr/>
                    <a:lstStyle/>
                    <a:p>
                      <a:pPr marR="4508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spc="-5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6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7E8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spc="-2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TET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7E8"/>
                    </a:solidFill>
                  </a:tcPr>
                </a:tc>
                <a:tc>
                  <a:txBody>
                    <a:bodyPr/>
                    <a:lstStyle/>
                    <a:p>
                      <a:pPr marL="1163320">
                        <a:lnSpc>
                          <a:spcPts val="2110"/>
                        </a:lnSpc>
                        <a:spcBef>
                          <a:spcPts val="254"/>
                        </a:spcBef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L.P</a:t>
                      </a:r>
                      <a:r>
                        <a:rPr sz="1800" spc="-14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,U.P.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7E8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POLITICAL</a:t>
                      </a:r>
                      <a:r>
                        <a:rPr sz="1600" spc="-4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SCIENCE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7E8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2012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8450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1ED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1E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37995" y="822325"/>
            <a:ext cx="47974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80" dirty="0">
                <a:latin typeface="Times New Roman"/>
                <a:cs typeface="Times New Roman"/>
              </a:rPr>
              <a:t>PARTICIPATION</a:t>
            </a:r>
            <a:r>
              <a:rPr sz="1800" b="1" spc="-6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IN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COLLEGE</a:t>
            </a:r>
            <a:r>
              <a:rPr sz="1800" b="1" spc="12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ACTIVITIES</a:t>
            </a:r>
            <a:r>
              <a:rPr sz="1800" spc="-10" dirty="0">
                <a:latin typeface="Times New Roman"/>
                <a:cs typeface="Times New Roman"/>
              </a:rPr>
              <a:t>:-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41159" y="822325"/>
            <a:ext cx="7785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2021-</a:t>
            </a:r>
            <a:r>
              <a:rPr sz="18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22</a:t>
            </a:r>
            <a:endParaRPr sz="1800">
              <a:latin typeface="Times New Roman"/>
              <a:cs typeface="Times New Roman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652650" y="1709292"/>
          <a:ext cx="9144634" cy="4460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4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65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35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7505"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b="1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Sl.</a:t>
                      </a:r>
                      <a:r>
                        <a:rPr sz="1600" b="1" spc="-2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25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No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7E8"/>
                    </a:solidFill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b="1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Committee</a:t>
                      </a:r>
                      <a:r>
                        <a:rPr sz="1600" b="1" spc="-4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1600" b="1" spc="-7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Cell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7E8"/>
                    </a:solidFill>
                  </a:tcPr>
                </a:tc>
                <a:tc>
                  <a:txBody>
                    <a:bodyPr/>
                    <a:lstStyle/>
                    <a:p>
                      <a:pPr marL="93345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b="1" spc="-1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Membership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5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spc="-5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Students</a:t>
                      </a:r>
                      <a:r>
                        <a:rPr sz="1600" spc="-13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Admission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Committee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7E8"/>
                    </a:solidFill>
                  </a:tcPr>
                </a:tc>
                <a:tc>
                  <a:txBody>
                    <a:bodyPr/>
                    <a:lstStyle/>
                    <a:p>
                      <a:pPr marL="93345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b="1" spc="-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Member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5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5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College</a:t>
                      </a:r>
                      <a:r>
                        <a:rPr sz="1600" spc="-7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Students</a:t>
                      </a:r>
                      <a:r>
                        <a:rPr sz="16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Union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7E8"/>
                    </a:solidFill>
                  </a:tcPr>
                </a:tc>
                <a:tc>
                  <a:txBody>
                    <a:bodyPr/>
                    <a:lstStyle/>
                    <a:p>
                      <a:pPr marL="9398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Game</a:t>
                      </a:r>
                      <a:r>
                        <a:rPr sz="1600" b="1" spc="-7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3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in-</a:t>
                      </a:r>
                      <a:r>
                        <a:rPr sz="1600" b="1" spc="-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Charge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5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spc="-5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College</a:t>
                      </a:r>
                      <a:r>
                        <a:rPr sz="1600" spc="-2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4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Teachers’</a:t>
                      </a:r>
                      <a:r>
                        <a:rPr sz="1600" spc="-18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Unit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7E8"/>
                    </a:solidFill>
                  </a:tcPr>
                </a:tc>
                <a:tc>
                  <a:txBody>
                    <a:bodyPr/>
                    <a:lstStyle/>
                    <a:p>
                      <a:pPr marL="9398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b="1" spc="-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Secretary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75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5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Students</a:t>
                      </a:r>
                      <a:r>
                        <a:rPr sz="1600" spc="-5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Support</a:t>
                      </a:r>
                      <a:r>
                        <a:rPr sz="1600" spc="-7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1600" spc="-7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Progression</a:t>
                      </a:r>
                      <a:r>
                        <a:rPr sz="1600" spc="-4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CELL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7E8"/>
                    </a:solidFill>
                  </a:tcPr>
                </a:tc>
                <a:tc>
                  <a:txBody>
                    <a:bodyPr/>
                    <a:lstStyle/>
                    <a:p>
                      <a:pPr marL="9334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b="1" spc="-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Member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75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5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7E8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55"/>
                        </a:lnSpc>
                      </a:pPr>
                      <a:r>
                        <a:rPr sz="16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Anti</a:t>
                      </a:r>
                      <a:r>
                        <a:rPr sz="1600" spc="-6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Ragging</a:t>
                      </a:r>
                      <a:r>
                        <a:rPr sz="16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Committee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7E8"/>
                    </a:solidFill>
                  </a:tcPr>
                </a:tc>
                <a:tc>
                  <a:txBody>
                    <a:bodyPr/>
                    <a:lstStyle/>
                    <a:p>
                      <a:pPr marL="9334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b="1" spc="-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Member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75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5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6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Career</a:t>
                      </a:r>
                      <a:r>
                        <a:rPr sz="1600" spc="-5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Counselling</a:t>
                      </a:r>
                      <a:r>
                        <a:rPr sz="16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1600" spc="-9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Guidance</a:t>
                      </a:r>
                      <a:r>
                        <a:rPr sz="16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CELL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7E8"/>
                    </a:solidFill>
                  </a:tcPr>
                </a:tc>
                <a:tc>
                  <a:txBody>
                    <a:bodyPr/>
                    <a:lstStyle/>
                    <a:p>
                      <a:pPr marL="9525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b="1" spc="-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Convener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768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spc="-5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7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7E8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57543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6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Exam</a:t>
                      </a:r>
                      <a:r>
                        <a:rPr sz="1600" spc="-9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Controller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sz="16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Internal</a:t>
                      </a:r>
                      <a:r>
                        <a:rPr sz="1600" spc="-10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Assessment</a:t>
                      </a:r>
                      <a:r>
                        <a:rPr sz="1600" spc="2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2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End</a:t>
                      </a:r>
                      <a:r>
                        <a:rPr sz="1600" spc="-5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Semester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7E8"/>
                    </a:solidFill>
                  </a:tcPr>
                </a:tc>
                <a:tc>
                  <a:txBody>
                    <a:bodyPr/>
                    <a:lstStyle/>
                    <a:p>
                      <a:pPr marL="71120" algn="ctr">
                        <a:lnSpc>
                          <a:spcPts val="1855"/>
                        </a:lnSpc>
                      </a:pPr>
                      <a:r>
                        <a:rPr sz="1600" b="1" spc="-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Member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75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spc="-5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8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7E8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55"/>
                        </a:lnSpc>
                      </a:pPr>
                      <a:r>
                        <a:rPr sz="16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Election</a:t>
                      </a:r>
                      <a:r>
                        <a:rPr sz="1600" spc="-9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CELL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7E8"/>
                    </a:solidFill>
                  </a:tcPr>
                </a:tc>
                <a:tc>
                  <a:txBody>
                    <a:bodyPr/>
                    <a:lstStyle/>
                    <a:p>
                      <a:pPr marL="9334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Member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75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spc="-5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9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Alumni</a:t>
                      </a:r>
                      <a:r>
                        <a:rPr sz="1600" spc="-1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CELL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7E8"/>
                    </a:solidFill>
                  </a:tcPr>
                </a:tc>
                <a:tc>
                  <a:txBody>
                    <a:bodyPr/>
                    <a:lstStyle/>
                    <a:p>
                      <a:pPr marL="9398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Member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75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spc="-2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Internal</a:t>
                      </a:r>
                      <a:r>
                        <a:rPr sz="1600" spc="-6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Complain</a:t>
                      </a:r>
                      <a:r>
                        <a:rPr sz="1600" spc="-6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Committee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7E8"/>
                    </a:solidFill>
                  </a:tcPr>
                </a:tc>
                <a:tc>
                  <a:txBody>
                    <a:bodyPr/>
                    <a:lstStyle/>
                    <a:p>
                      <a:pPr marL="71120" algn="ctr">
                        <a:lnSpc>
                          <a:spcPts val="1860"/>
                        </a:lnSpc>
                      </a:pPr>
                      <a:r>
                        <a:rPr sz="1600" b="1" spc="-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Member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75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600" spc="-2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6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Health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1600" spc="-18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3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Awareness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Committee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7E8"/>
                    </a:solidFill>
                  </a:tcPr>
                </a:tc>
                <a:tc>
                  <a:txBody>
                    <a:bodyPr/>
                    <a:lstStyle/>
                    <a:p>
                      <a:pPr marL="71120" algn="ctr">
                        <a:lnSpc>
                          <a:spcPts val="1860"/>
                        </a:lnSpc>
                      </a:pPr>
                      <a:r>
                        <a:rPr sz="1600" b="1" spc="-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Member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37995" y="822325"/>
            <a:ext cx="47974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80" dirty="0">
                <a:latin typeface="Times New Roman"/>
                <a:cs typeface="Times New Roman"/>
              </a:rPr>
              <a:t>PARTICIPATION</a:t>
            </a:r>
            <a:r>
              <a:rPr sz="1800" b="1" spc="-6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IN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COLLEGE</a:t>
            </a:r>
            <a:r>
              <a:rPr sz="1800" b="1" spc="12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ACTIVITIES</a:t>
            </a:r>
            <a:r>
              <a:rPr sz="1800" spc="-10" dirty="0">
                <a:latin typeface="Times New Roman"/>
                <a:cs typeface="Times New Roman"/>
              </a:rPr>
              <a:t>:-</a:t>
            </a:r>
            <a:endParaRPr sz="1800">
              <a:latin typeface="Times New Roman"/>
              <a:cs typeface="Times New Roman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308242"/>
              </p:ext>
            </p:extLst>
          </p:nvPr>
        </p:nvGraphicFramePr>
        <p:xfrm>
          <a:off x="1652650" y="1709292"/>
          <a:ext cx="9144634" cy="4460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4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65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35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7505"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b="1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Sl.</a:t>
                      </a:r>
                      <a:r>
                        <a:rPr sz="1600" b="1" spc="-2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25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No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7E8"/>
                    </a:solidFill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b="1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Committee</a:t>
                      </a:r>
                      <a:r>
                        <a:rPr sz="1600" b="1" spc="-4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1600" b="1" spc="-7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Cell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7E8"/>
                    </a:solidFill>
                  </a:tcPr>
                </a:tc>
                <a:tc>
                  <a:txBody>
                    <a:bodyPr/>
                    <a:lstStyle/>
                    <a:p>
                      <a:pPr marL="93345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b="1" spc="-1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Membership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5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spc="-50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lang="en-US" sz="1600" spc="-50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en-US" sz="1600" spc="-20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College</a:t>
                      </a:r>
                      <a:r>
                        <a:rPr lang="en-US" sz="1600" spc="-20" baseline="0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Environment Cell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7E8"/>
                    </a:solidFill>
                  </a:tcPr>
                </a:tc>
                <a:tc>
                  <a:txBody>
                    <a:bodyPr/>
                    <a:lstStyle/>
                    <a:p>
                      <a:pPr marL="93345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b="1" spc="-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Member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5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en-US" sz="1600" spc="-50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13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en-US" sz="1600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NEP</a:t>
                      </a:r>
                      <a:r>
                        <a:rPr lang="en-US" sz="1600" baseline="0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Task Force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7E8"/>
                    </a:solidFill>
                  </a:tcPr>
                </a:tc>
                <a:tc>
                  <a:txBody>
                    <a:bodyPr/>
                    <a:lstStyle/>
                    <a:p>
                      <a:pPr marL="9398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Member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5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en-US" sz="1600" spc="-50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14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College</a:t>
                      </a:r>
                      <a:r>
                        <a:rPr sz="1600" spc="-2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4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Teachers’</a:t>
                      </a:r>
                      <a:r>
                        <a:rPr sz="1600" spc="-18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Unit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7E8"/>
                    </a:solidFill>
                  </a:tcPr>
                </a:tc>
                <a:tc>
                  <a:txBody>
                    <a:bodyPr/>
                    <a:lstStyle/>
                    <a:p>
                      <a:pPr marL="9398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en-US" sz="1600" b="1" spc="-10" dirty="0" smtClean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Secretary/President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75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en-US" sz="1600" spc="-50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15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en-US" sz="1600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Editorial</a:t>
                      </a:r>
                      <a:r>
                        <a:rPr lang="en-US" sz="1600" baseline="0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Board of the College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7E8"/>
                    </a:solidFill>
                  </a:tcPr>
                </a:tc>
                <a:tc>
                  <a:txBody>
                    <a:bodyPr/>
                    <a:lstStyle/>
                    <a:p>
                      <a:pPr marL="9334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b="1" spc="-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Member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75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en-US" sz="1600" spc="-50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16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7E8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55"/>
                        </a:lnSpc>
                      </a:pPr>
                      <a:r>
                        <a:rPr lang="en-US" sz="1600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Academic</a:t>
                      </a:r>
                      <a:r>
                        <a:rPr lang="en-US" sz="1600" baseline="0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&amp; SLC Module in Samarth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7E8"/>
                    </a:solidFill>
                  </a:tcPr>
                </a:tc>
                <a:tc>
                  <a:txBody>
                    <a:bodyPr/>
                    <a:lstStyle/>
                    <a:p>
                      <a:pPr marL="9334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b="1" spc="-10" dirty="0" smtClean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Module</a:t>
                      </a:r>
                      <a:r>
                        <a:rPr lang="en-US" sz="1600" b="1" spc="-10" baseline="0" dirty="0" smtClean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co coordinator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75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en-US" sz="1600" spc="-50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17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en-US" sz="1600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Admission</a:t>
                      </a:r>
                      <a:r>
                        <a:rPr lang="en-US" sz="1600" baseline="0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Committee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7E8"/>
                    </a:solidFill>
                  </a:tcPr>
                </a:tc>
                <a:tc>
                  <a:txBody>
                    <a:bodyPr/>
                    <a:lstStyle/>
                    <a:p>
                      <a:pPr marL="9525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b="1" spc="-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Convener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768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18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7E8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57543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en-US" sz="1600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DIGITAL</a:t>
                      </a:r>
                      <a:r>
                        <a:rPr lang="en-US" sz="1600" baseline="0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Learning Cell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7E8"/>
                    </a:solidFill>
                  </a:tcPr>
                </a:tc>
                <a:tc>
                  <a:txBody>
                    <a:bodyPr/>
                    <a:lstStyle/>
                    <a:p>
                      <a:pPr marL="71120" algn="ctr">
                        <a:lnSpc>
                          <a:spcPts val="1855"/>
                        </a:lnSpc>
                      </a:pPr>
                      <a:r>
                        <a:rPr lang="en-US" sz="1600" b="1" spc="-10" dirty="0" smtClean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Nodal</a:t>
                      </a:r>
                      <a:r>
                        <a:rPr lang="en-US" sz="1600" b="1" spc="-10" baseline="0" dirty="0" smtClean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Officer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75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en-US" sz="1600" spc="-50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19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7E8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55"/>
                        </a:lnSpc>
                      </a:pPr>
                      <a:r>
                        <a:rPr lang="en-US" sz="1600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KKHSOU</a:t>
                      </a:r>
                      <a:r>
                        <a:rPr lang="en-US" sz="1600" baseline="0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Study Centre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7E8"/>
                    </a:solidFill>
                  </a:tcPr>
                </a:tc>
                <a:tc>
                  <a:txBody>
                    <a:bodyPr/>
                    <a:lstStyle/>
                    <a:p>
                      <a:pPr marL="9334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Member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75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en-US" sz="1600" spc="-50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20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7E8"/>
                    </a:solidFill>
                  </a:tcPr>
                </a:tc>
                <a:tc>
                  <a:txBody>
                    <a:bodyPr/>
                    <a:lstStyle/>
                    <a:p>
                      <a:pPr marL="9398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75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7E8"/>
                    </a:solidFill>
                  </a:tcPr>
                </a:tc>
                <a:tc>
                  <a:txBody>
                    <a:bodyPr/>
                    <a:lstStyle/>
                    <a:p>
                      <a:pPr marL="71120" algn="ctr">
                        <a:lnSpc>
                          <a:spcPts val="186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75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7E8"/>
                    </a:solidFill>
                  </a:tcPr>
                </a:tc>
                <a:tc>
                  <a:txBody>
                    <a:bodyPr/>
                    <a:lstStyle/>
                    <a:p>
                      <a:pPr marL="71120" algn="ctr">
                        <a:lnSpc>
                          <a:spcPts val="186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572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57600" y="990600"/>
            <a:ext cx="62484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80" dirty="0">
                <a:solidFill>
                  <a:srgbClr val="FF0000"/>
                </a:solidFill>
                <a:latin typeface="Times New Roman"/>
                <a:cs typeface="Times New Roman"/>
              </a:rPr>
              <a:t>PARTICIPATION</a:t>
            </a:r>
            <a:r>
              <a:rPr sz="24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IN</a:t>
            </a:r>
            <a:r>
              <a:rPr sz="2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GOVT. ACTIVITIES</a:t>
            </a:r>
            <a:r>
              <a:rPr sz="1800" spc="-10" dirty="0" smtClean="0">
                <a:latin typeface="Times New Roman"/>
                <a:cs typeface="Times New Roman"/>
              </a:rPr>
              <a:t>-</a:t>
            </a:r>
            <a:endParaRPr sz="1800" dirty="0">
              <a:latin typeface="Times New Roman"/>
              <a:cs typeface="Times New Roman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3303936"/>
              </p:ext>
            </p:extLst>
          </p:nvPr>
        </p:nvGraphicFramePr>
        <p:xfrm>
          <a:off x="1652650" y="1709293"/>
          <a:ext cx="10082150" cy="47677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29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83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555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264"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b="1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Sl.</a:t>
                      </a:r>
                      <a:r>
                        <a:rPr sz="1600" b="1" spc="-2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25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No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7E8"/>
                    </a:solidFill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en-US" sz="1600" b="1" dirty="0" smtClean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DUTY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7E8"/>
                    </a:solidFill>
                  </a:tcPr>
                </a:tc>
                <a:tc>
                  <a:txBody>
                    <a:bodyPr/>
                    <a:lstStyle/>
                    <a:p>
                      <a:pPr marL="93345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en-US" sz="1600" b="1" spc="-10" dirty="0" smtClean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RESPONSIBILITY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26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7E8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en-US" sz="1400" spc="-20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ASSEMBLY</a:t>
                      </a:r>
                      <a:r>
                        <a:rPr lang="en-US" sz="1400" spc="-20" baseline="0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ELECTION -2021</a:t>
                      </a:r>
                      <a:endParaRPr lang="en-US"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7E8"/>
                    </a:solidFill>
                  </a:tcPr>
                </a:tc>
                <a:tc>
                  <a:txBody>
                    <a:bodyPr/>
                    <a:lstStyle/>
                    <a:p>
                      <a:pPr marL="93345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en-US" sz="1400" b="1" spc="-10" dirty="0" smtClean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PRESIDING</a:t>
                      </a:r>
                      <a:r>
                        <a:rPr lang="en-US" sz="1400" b="1" spc="-10" baseline="0" dirty="0" smtClean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OFFICER</a:t>
                      </a:r>
                      <a:endParaRPr lang="en-US"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10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7E8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7E8"/>
                    </a:solidFill>
                  </a:tcPr>
                </a:tc>
                <a:tc>
                  <a:txBody>
                    <a:bodyPr/>
                    <a:lstStyle/>
                    <a:p>
                      <a:pPr marL="9398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723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2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7E8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en-US" sz="1400" dirty="0" smtClean="0">
                          <a:latin typeface="Times New Roman"/>
                          <a:cs typeface="Times New Roman"/>
                        </a:rPr>
                        <a:t>GENERAL ELECTION TO LOK SABHA 2024</a:t>
                      </a:r>
                      <a:endParaRPr lang="en-US"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7E8"/>
                    </a:solidFill>
                  </a:tcPr>
                </a:tc>
                <a:tc>
                  <a:txBody>
                    <a:bodyPr/>
                    <a:lstStyle/>
                    <a:p>
                      <a:pPr marL="9398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spc="-10" dirty="0" smtClean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PRESIDING</a:t>
                      </a:r>
                      <a:r>
                        <a:rPr lang="en-US" sz="1400" b="1" spc="-10" baseline="0" dirty="0" smtClean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OFFICER</a:t>
                      </a:r>
                      <a:endParaRPr lang="en-US" sz="1400" dirty="0" smtClean="0">
                        <a:latin typeface="Times New Roman"/>
                        <a:cs typeface="Times New Roman"/>
                      </a:endParaRPr>
                    </a:p>
                    <a:p>
                      <a:pPr marL="9398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endParaRPr lang="en-US"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10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3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E8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GUNOTSAV DUTY - 2021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E8"/>
                    </a:solidFill>
                  </a:tcPr>
                </a:tc>
                <a:tc>
                  <a:txBody>
                    <a:bodyPr/>
                    <a:lstStyle/>
                    <a:p>
                      <a:pPr marL="9334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External Evaluator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10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4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7E8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GUNOTSAV DUTY - 2023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7E8"/>
                    </a:solidFill>
                  </a:tcPr>
                </a:tc>
                <a:tc>
                  <a:txBody>
                    <a:bodyPr/>
                    <a:lstStyle/>
                    <a:p>
                      <a:pPr marL="9334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External Evaluator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610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5 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7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69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7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7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69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7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69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7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7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69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7E8"/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ts val="1855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7E8"/>
                    </a:solidFill>
                  </a:tcPr>
                </a:tc>
                <a:tc>
                  <a:txBody>
                    <a:bodyPr/>
                    <a:lstStyle/>
                    <a:p>
                      <a:pPr marL="9334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777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7E8"/>
                    </a:solidFill>
                  </a:tcPr>
                </a:tc>
                <a:tc>
                  <a:txBody>
                    <a:bodyPr/>
                    <a:lstStyle/>
                    <a:p>
                      <a:pPr marL="71120" algn="ctr">
                        <a:lnSpc>
                          <a:spcPts val="186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210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124950" y="798830"/>
            <a:ext cx="1181100" cy="1562100"/>
            <a:chOff x="9124950" y="798830"/>
            <a:chExt cx="1181100" cy="15621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44000" y="817880"/>
              <a:ext cx="1143000" cy="1524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144000" y="817880"/>
              <a:ext cx="1143000" cy="1524000"/>
            </a:xfrm>
            <a:custGeom>
              <a:avLst/>
              <a:gdLst/>
              <a:ahLst/>
              <a:cxnLst/>
              <a:rect l="l" t="t" r="r" b="b"/>
              <a:pathLst>
                <a:path w="1143000" h="1524000">
                  <a:moveTo>
                    <a:pt x="0" y="1524000"/>
                  </a:moveTo>
                  <a:lnTo>
                    <a:pt x="1143000" y="1524000"/>
                  </a:lnTo>
                  <a:lnTo>
                    <a:pt x="1143000" y="0"/>
                  </a:lnTo>
                  <a:lnTo>
                    <a:pt x="0" y="0"/>
                  </a:lnTo>
                  <a:lnTo>
                    <a:pt x="0" y="1524000"/>
                  </a:lnTo>
                  <a:close/>
                </a:path>
              </a:pathLst>
            </a:custGeom>
            <a:ln w="3810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9124950" y="2495550"/>
            <a:ext cx="1181100" cy="1562100"/>
            <a:chOff x="9124950" y="2495550"/>
            <a:chExt cx="1181100" cy="156210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44000" y="2514600"/>
              <a:ext cx="1143000" cy="15240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9144000" y="2514600"/>
              <a:ext cx="1143000" cy="1524000"/>
            </a:xfrm>
            <a:custGeom>
              <a:avLst/>
              <a:gdLst/>
              <a:ahLst/>
              <a:cxnLst/>
              <a:rect l="l" t="t" r="r" b="b"/>
              <a:pathLst>
                <a:path w="1143000" h="1524000">
                  <a:moveTo>
                    <a:pt x="0" y="1524000"/>
                  </a:moveTo>
                  <a:lnTo>
                    <a:pt x="1143000" y="1524000"/>
                  </a:lnTo>
                  <a:lnTo>
                    <a:pt x="1143000" y="0"/>
                  </a:lnTo>
                  <a:lnTo>
                    <a:pt x="0" y="0"/>
                  </a:lnTo>
                  <a:lnTo>
                    <a:pt x="0" y="1524000"/>
                  </a:lnTo>
                  <a:close/>
                </a:path>
              </a:pathLst>
            </a:custGeom>
            <a:ln w="38100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9124950" y="4324350"/>
            <a:ext cx="1181100" cy="1562100"/>
            <a:chOff x="9124950" y="4324350"/>
            <a:chExt cx="1181100" cy="156210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44000" y="4343400"/>
              <a:ext cx="1143000" cy="152400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9144000" y="4343400"/>
              <a:ext cx="1143000" cy="1524000"/>
            </a:xfrm>
            <a:custGeom>
              <a:avLst/>
              <a:gdLst/>
              <a:ahLst/>
              <a:cxnLst/>
              <a:rect l="l" t="t" r="r" b="b"/>
              <a:pathLst>
                <a:path w="1143000" h="1524000">
                  <a:moveTo>
                    <a:pt x="0" y="1524000"/>
                  </a:moveTo>
                  <a:lnTo>
                    <a:pt x="1143000" y="1524000"/>
                  </a:lnTo>
                  <a:lnTo>
                    <a:pt x="1143000" y="0"/>
                  </a:lnTo>
                  <a:lnTo>
                    <a:pt x="0" y="0"/>
                  </a:lnTo>
                  <a:lnTo>
                    <a:pt x="0" y="1524000"/>
                  </a:lnTo>
                  <a:close/>
                </a:path>
              </a:pathLst>
            </a:custGeom>
            <a:ln w="38100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221739" y="4627117"/>
            <a:ext cx="3908425" cy="935990"/>
          </a:xfrm>
          <a:prstGeom prst="rect">
            <a:avLst/>
          </a:prstGeom>
        </p:spPr>
        <p:txBody>
          <a:bodyPr vert="horz" wrap="square" lIns="0" tIns="167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15"/>
              </a:spcBef>
            </a:pPr>
            <a:r>
              <a:rPr sz="1800" spc="-10" dirty="0">
                <a:latin typeface="Times New Roman"/>
                <a:cs typeface="Times New Roman"/>
              </a:rPr>
              <a:t>E-</a:t>
            </a:r>
            <a:r>
              <a:rPr sz="1800" dirty="0">
                <a:latin typeface="Times New Roman"/>
                <a:cs typeface="Times New Roman"/>
              </a:rPr>
              <a:t>Journal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Melamora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College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: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315848"/>
                </a:solidFill>
                <a:latin typeface="Times New Roman"/>
                <a:cs typeface="Times New Roman"/>
              </a:rPr>
              <a:t>ETHOS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sz="1800" spc="-10" dirty="0">
                <a:latin typeface="Times New Roman"/>
                <a:cs typeface="Times New Roman"/>
              </a:rPr>
              <a:t>E-</a:t>
            </a:r>
            <a:r>
              <a:rPr sz="1800" dirty="0">
                <a:latin typeface="Times New Roman"/>
                <a:cs typeface="Times New Roman"/>
              </a:rPr>
              <a:t>Journal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Link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: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83639" y="1136332"/>
            <a:ext cx="7115809" cy="2376805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885"/>
              </a:spcBef>
              <a:tabLst>
                <a:tab pos="3612515" algn="l"/>
              </a:tabLst>
            </a:pPr>
            <a:r>
              <a:rPr sz="1800" b="1" dirty="0">
                <a:latin typeface="Times New Roman"/>
                <a:cs typeface="Times New Roman"/>
              </a:rPr>
              <a:t>College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E-</a:t>
            </a:r>
            <a:r>
              <a:rPr sz="1800" b="1" dirty="0">
                <a:latin typeface="Times New Roman"/>
                <a:cs typeface="Times New Roman"/>
              </a:rPr>
              <a:t>Magazine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: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WISDOM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	</a:t>
            </a:r>
            <a:r>
              <a:rPr sz="1800" dirty="0">
                <a:latin typeface="Times New Roman"/>
                <a:cs typeface="Times New Roman"/>
              </a:rPr>
              <a:t>(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Editor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)</a:t>
            </a:r>
            <a:endParaRPr sz="1800">
              <a:latin typeface="Times New Roman"/>
              <a:cs typeface="Times New Roman"/>
            </a:endParaRPr>
          </a:p>
          <a:p>
            <a:pPr marL="279400">
              <a:lnSpc>
                <a:spcPct val="100000"/>
              </a:lnSpc>
              <a:spcBef>
                <a:spcPts val="875"/>
              </a:spcBef>
            </a:pPr>
            <a:r>
              <a:rPr sz="2000" spc="-10" dirty="0">
                <a:latin typeface="Times New Roman"/>
                <a:cs typeface="Times New Roman"/>
              </a:rPr>
              <a:t>E-</a:t>
            </a:r>
            <a:r>
              <a:rPr sz="2000" dirty="0">
                <a:latin typeface="Times New Roman"/>
                <a:cs typeface="Times New Roman"/>
              </a:rPr>
              <a:t>Magazine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Link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: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https://heyzine.com/flip-book/d672639df8.html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735"/>
              </a:spcBef>
            </a:pPr>
            <a:endParaRPr sz="200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Departmental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E-</a:t>
            </a:r>
            <a:r>
              <a:rPr sz="1800" dirty="0">
                <a:latin typeface="Times New Roman"/>
                <a:cs typeface="Times New Roman"/>
              </a:rPr>
              <a:t>Magazine: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LYCEUM</a:t>
            </a:r>
            <a:r>
              <a:rPr sz="2700" spc="-15" baseline="7716" dirty="0">
                <a:latin typeface="Times New Roman"/>
                <a:cs typeface="Times New Roman"/>
              </a:rPr>
              <a:t>(</a:t>
            </a:r>
            <a:r>
              <a:rPr sz="2700" spc="-97" baseline="7716" dirty="0">
                <a:latin typeface="Times New Roman"/>
                <a:cs typeface="Times New Roman"/>
              </a:rPr>
              <a:t> </a:t>
            </a:r>
            <a:r>
              <a:rPr sz="2700" baseline="7716" dirty="0">
                <a:latin typeface="Times New Roman"/>
                <a:cs typeface="Times New Roman"/>
              </a:rPr>
              <a:t>Editor</a:t>
            </a:r>
            <a:r>
              <a:rPr sz="2700" spc="-97" baseline="7716" dirty="0">
                <a:latin typeface="Times New Roman"/>
                <a:cs typeface="Times New Roman"/>
              </a:rPr>
              <a:t> </a:t>
            </a:r>
            <a:r>
              <a:rPr sz="2700" spc="-75" baseline="7716" dirty="0">
                <a:latin typeface="Times New Roman"/>
                <a:cs typeface="Times New Roman"/>
              </a:rPr>
              <a:t>)</a:t>
            </a:r>
            <a:endParaRPr sz="2700" baseline="7716">
              <a:latin typeface="Times New Roman"/>
              <a:cs typeface="Times New Roman"/>
            </a:endParaRPr>
          </a:p>
          <a:p>
            <a:pPr marL="82550">
              <a:lnSpc>
                <a:spcPct val="100000"/>
              </a:lnSpc>
              <a:spcBef>
                <a:spcPts val="915"/>
              </a:spcBef>
            </a:pPr>
            <a:r>
              <a:rPr sz="1800" spc="-20" dirty="0">
                <a:latin typeface="Times New Roman"/>
                <a:cs typeface="Times New Roman"/>
              </a:rPr>
              <a:t>E-</a:t>
            </a:r>
            <a:r>
              <a:rPr sz="1800" dirty="0">
                <a:latin typeface="Times New Roman"/>
                <a:cs typeface="Times New Roman"/>
              </a:rPr>
              <a:t>Magazine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Link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: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https://heyzine.com/flip-book/1ba96c1b85.html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18378" y="4761928"/>
            <a:ext cx="16643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(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Editor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Chief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)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9206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01F5F"/>
                </a:solidFill>
              </a:rPr>
              <a:t>Departmental</a:t>
            </a:r>
            <a:r>
              <a:rPr sz="2000" spc="-125" dirty="0">
                <a:solidFill>
                  <a:srgbClr val="001F5F"/>
                </a:solidFill>
              </a:rPr>
              <a:t> </a:t>
            </a:r>
            <a:r>
              <a:rPr sz="2000" spc="-20" dirty="0">
                <a:solidFill>
                  <a:srgbClr val="001F5F"/>
                </a:solidFill>
              </a:rPr>
              <a:t>Wall</a:t>
            </a:r>
            <a:r>
              <a:rPr sz="2000" spc="-45" dirty="0">
                <a:solidFill>
                  <a:srgbClr val="001F5F"/>
                </a:solidFill>
              </a:rPr>
              <a:t> </a:t>
            </a:r>
            <a:r>
              <a:rPr sz="2000" dirty="0">
                <a:solidFill>
                  <a:srgbClr val="001F5F"/>
                </a:solidFill>
              </a:rPr>
              <a:t>Magazine:</a:t>
            </a:r>
            <a:r>
              <a:rPr sz="2000" spc="-55" dirty="0">
                <a:solidFill>
                  <a:srgbClr val="001F5F"/>
                </a:solidFill>
              </a:rPr>
              <a:t> </a:t>
            </a:r>
            <a:r>
              <a:rPr sz="1800" spc="-320" dirty="0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r>
              <a:rPr sz="18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Tahoma"/>
                <a:cs typeface="Tahoma"/>
              </a:rPr>
              <a:t>VANGUARD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554469" y="3877309"/>
            <a:ext cx="4781550" cy="2364740"/>
            <a:chOff x="6554469" y="3877309"/>
            <a:chExt cx="4781550" cy="23647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83044" y="3905884"/>
              <a:ext cx="4724400" cy="230759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583044" y="3905884"/>
              <a:ext cx="4724400" cy="2307590"/>
            </a:xfrm>
            <a:custGeom>
              <a:avLst/>
              <a:gdLst/>
              <a:ahLst/>
              <a:cxnLst/>
              <a:rect l="l" t="t" r="r" b="b"/>
              <a:pathLst>
                <a:path w="4724400" h="2307590">
                  <a:moveTo>
                    <a:pt x="0" y="2307590"/>
                  </a:moveTo>
                  <a:lnTo>
                    <a:pt x="4724400" y="2307590"/>
                  </a:lnTo>
                  <a:lnTo>
                    <a:pt x="4724400" y="0"/>
                  </a:lnTo>
                  <a:lnTo>
                    <a:pt x="0" y="0"/>
                  </a:lnTo>
                  <a:lnTo>
                    <a:pt x="0" y="2307590"/>
                  </a:lnTo>
                  <a:close/>
                </a:path>
              </a:pathLst>
            </a:custGeom>
            <a:ln w="57150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6830058" y="914400"/>
            <a:ext cx="4142741" cy="2239010"/>
            <a:chOff x="6830059" y="1115060"/>
            <a:chExt cx="3028950" cy="203835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58634" y="1143634"/>
              <a:ext cx="2971800" cy="19812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858634" y="1143635"/>
              <a:ext cx="2971800" cy="1981200"/>
            </a:xfrm>
            <a:custGeom>
              <a:avLst/>
              <a:gdLst/>
              <a:ahLst/>
              <a:cxnLst/>
              <a:rect l="l" t="t" r="r" b="b"/>
              <a:pathLst>
                <a:path w="2971800" h="1981200">
                  <a:moveTo>
                    <a:pt x="0" y="1981200"/>
                  </a:moveTo>
                  <a:lnTo>
                    <a:pt x="2971800" y="1981200"/>
                  </a:lnTo>
                  <a:lnTo>
                    <a:pt x="2971800" y="0"/>
                  </a:lnTo>
                  <a:lnTo>
                    <a:pt x="0" y="0"/>
                  </a:lnTo>
                  <a:lnTo>
                    <a:pt x="0" y="1981200"/>
                  </a:lnTo>
                  <a:close/>
                </a:path>
              </a:pathLst>
            </a:custGeom>
            <a:ln w="5715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R="1486535" algn="ctr">
              <a:lnSpc>
                <a:spcPct val="100000"/>
              </a:lnSpc>
              <a:spcBef>
                <a:spcPts val="660"/>
              </a:spcBef>
            </a:pPr>
            <a:r>
              <a:rPr spc="-295" dirty="0"/>
              <a:t>(</a:t>
            </a:r>
            <a:r>
              <a:rPr spc="-85" dirty="0"/>
              <a:t> </a:t>
            </a:r>
            <a:r>
              <a:rPr spc="-210" dirty="0"/>
              <a:t>President</a:t>
            </a:r>
            <a:r>
              <a:rPr spc="-105" dirty="0"/>
              <a:t> </a:t>
            </a:r>
            <a:r>
              <a:rPr spc="-345" dirty="0"/>
              <a:t>)</a:t>
            </a:r>
          </a:p>
          <a:p>
            <a:pPr marL="127000" marR="3341370">
              <a:lnSpc>
                <a:spcPct val="100000"/>
              </a:lnSpc>
              <a:spcBef>
                <a:spcPts val="560"/>
              </a:spcBef>
            </a:pPr>
            <a:r>
              <a:rPr dirty="0">
                <a:solidFill>
                  <a:srgbClr val="001F5F"/>
                </a:solidFill>
                <a:latin typeface="Times New Roman"/>
                <a:cs typeface="Times New Roman"/>
              </a:rPr>
              <a:t>Biswajit</a:t>
            </a:r>
            <a:r>
              <a:rPr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pc="-20" dirty="0">
                <a:solidFill>
                  <a:srgbClr val="001F5F"/>
                </a:solidFill>
                <a:latin typeface="Times New Roman"/>
                <a:cs typeface="Times New Roman"/>
              </a:rPr>
              <a:t>Bora </a:t>
            </a:r>
            <a:r>
              <a:rPr dirty="0">
                <a:solidFill>
                  <a:srgbClr val="001F5F"/>
                </a:solidFill>
                <a:latin typeface="Times New Roman"/>
                <a:cs typeface="Times New Roman"/>
              </a:rPr>
              <a:t>Assistant</a:t>
            </a:r>
            <a:r>
              <a:rPr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srgbClr val="001F5F"/>
                </a:solidFill>
                <a:latin typeface="Times New Roman"/>
                <a:cs typeface="Times New Roman"/>
              </a:rPr>
              <a:t>Professor</a:t>
            </a:r>
          </a:p>
          <a:p>
            <a:pPr marL="127000" marR="2160270">
              <a:lnSpc>
                <a:spcPct val="100000"/>
              </a:lnSpc>
            </a:pPr>
            <a:r>
              <a:rPr dirty="0">
                <a:solidFill>
                  <a:srgbClr val="001F5F"/>
                </a:solidFill>
                <a:latin typeface="Times New Roman"/>
                <a:cs typeface="Times New Roman"/>
              </a:rPr>
              <a:t>Department</a:t>
            </a:r>
            <a:r>
              <a:rPr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1F5F"/>
                </a:solidFill>
                <a:latin typeface="Times New Roman"/>
                <a:cs typeface="Times New Roman"/>
              </a:rPr>
              <a:t>of</a:t>
            </a:r>
            <a:r>
              <a:rPr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1F5F"/>
                </a:solidFill>
                <a:latin typeface="Times New Roman"/>
                <a:cs typeface="Times New Roman"/>
              </a:rPr>
              <a:t>Political</a:t>
            </a:r>
            <a:r>
              <a:rPr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srgbClr val="001F5F"/>
                </a:solidFill>
                <a:latin typeface="Times New Roman"/>
                <a:cs typeface="Times New Roman"/>
              </a:rPr>
              <a:t>Science </a:t>
            </a:r>
            <a:r>
              <a:rPr dirty="0">
                <a:solidFill>
                  <a:srgbClr val="001F5F"/>
                </a:solidFill>
                <a:latin typeface="Times New Roman"/>
                <a:cs typeface="Times New Roman"/>
              </a:rPr>
              <a:t>Melamora</a:t>
            </a:r>
            <a:r>
              <a:rPr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srgbClr val="001F5F"/>
                </a:solidFill>
                <a:latin typeface="Times New Roman"/>
                <a:cs typeface="Times New Roman"/>
              </a:rPr>
              <a:t>College</a:t>
            </a:r>
          </a:p>
          <a:p>
            <a:pPr>
              <a:lnSpc>
                <a:spcPct val="100000"/>
              </a:lnSpc>
            </a:pPr>
            <a:endParaRPr spc="-10" dirty="0">
              <a:solidFill>
                <a:srgbClr val="001F5F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35"/>
              </a:spcBef>
            </a:pPr>
            <a:endParaRPr spc="-10" dirty="0">
              <a:solidFill>
                <a:srgbClr val="001F5F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0" i="0" dirty="0">
                <a:solidFill>
                  <a:srgbClr val="001F5F"/>
                </a:solidFill>
                <a:latin typeface="Times New Roman"/>
                <a:cs typeface="Times New Roman"/>
              </a:rPr>
              <a:t>Departmental</a:t>
            </a:r>
            <a:r>
              <a:rPr sz="2000" b="0" i="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0" i="0" dirty="0">
                <a:solidFill>
                  <a:srgbClr val="001F5F"/>
                </a:solidFill>
                <a:latin typeface="Times New Roman"/>
                <a:cs typeface="Times New Roman"/>
              </a:rPr>
              <a:t>Project</a:t>
            </a:r>
            <a:r>
              <a:rPr sz="2000" b="0" i="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0" i="0" dirty="0">
                <a:solidFill>
                  <a:srgbClr val="001F5F"/>
                </a:solidFill>
                <a:latin typeface="Times New Roman"/>
                <a:cs typeface="Times New Roman"/>
              </a:rPr>
              <a:t>on </a:t>
            </a:r>
            <a:r>
              <a:rPr i="0" spc="-50" dirty="0">
                <a:solidFill>
                  <a:srgbClr val="001F5F"/>
                </a:solidFill>
                <a:latin typeface="Tahoma"/>
                <a:cs typeface="Tahoma"/>
              </a:rPr>
              <a:t>“Air</a:t>
            </a:r>
            <a:r>
              <a:rPr i="0" spc="-1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i="0" dirty="0">
                <a:solidFill>
                  <a:srgbClr val="001F5F"/>
                </a:solidFill>
                <a:latin typeface="Tahoma"/>
                <a:cs typeface="Tahoma"/>
              </a:rPr>
              <a:t>and</a:t>
            </a:r>
            <a:r>
              <a:rPr i="0" spc="-4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i="0" spc="-105" dirty="0">
                <a:solidFill>
                  <a:srgbClr val="001F5F"/>
                </a:solidFill>
                <a:latin typeface="Tahoma"/>
                <a:cs typeface="Tahoma"/>
              </a:rPr>
              <a:t>Water</a:t>
            </a:r>
            <a:r>
              <a:rPr i="0" spc="-3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i="0" spc="-55" dirty="0">
                <a:solidFill>
                  <a:srgbClr val="001F5F"/>
                </a:solidFill>
                <a:latin typeface="Tahoma"/>
                <a:cs typeface="Tahoma"/>
              </a:rPr>
              <a:t>Pollution”</a:t>
            </a:r>
            <a:endParaRPr sz="20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10"/>
              </a:spcBef>
            </a:pPr>
            <a:endParaRPr sz="2000" dirty="0">
              <a:latin typeface="Tahoma"/>
              <a:cs typeface="Tahoma"/>
            </a:endParaRPr>
          </a:p>
          <a:p>
            <a:pPr marR="1544955" algn="ctr">
              <a:lnSpc>
                <a:spcPct val="100000"/>
              </a:lnSpc>
            </a:pPr>
            <a:r>
              <a:rPr spc="-295" dirty="0"/>
              <a:t>(</a:t>
            </a:r>
            <a:r>
              <a:rPr spc="-110" dirty="0"/>
              <a:t> </a:t>
            </a:r>
            <a:r>
              <a:rPr spc="-100" dirty="0"/>
              <a:t>Guide</a:t>
            </a:r>
            <a:r>
              <a:rPr spc="-110" dirty="0"/>
              <a:t> </a:t>
            </a:r>
            <a:r>
              <a:rPr spc="-50" dirty="0"/>
              <a:t>Teacher)</a:t>
            </a:r>
          </a:p>
          <a:p>
            <a:pPr>
              <a:lnSpc>
                <a:spcPct val="100000"/>
              </a:lnSpc>
              <a:spcBef>
                <a:spcPts val="844"/>
              </a:spcBef>
            </a:pPr>
            <a:endParaRPr spc="-50" dirty="0"/>
          </a:p>
          <a:p>
            <a:pPr marL="287020">
              <a:lnSpc>
                <a:spcPct val="100000"/>
              </a:lnSpc>
            </a:pPr>
            <a:r>
              <a:rPr dirty="0">
                <a:solidFill>
                  <a:srgbClr val="001F5F"/>
                </a:solidFill>
                <a:latin typeface="Times New Roman"/>
                <a:cs typeface="Times New Roman"/>
              </a:rPr>
              <a:t>Biswajit</a:t>
            </a:r>
            <a:r>
              <a:rPr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pc="-20" dirty="0">
                <a:solidFill>
                  <a:srgbClr val="001F5F"/>
                </a:solidFill>
                <a:latin typeface="Times New Roman"/>
                <a:cs typeface="Times New Roman"/>
              </a:rPr>
              <a:t>Bora</a:t>
            </a:r>
          </a:p>
          <a:p>
            <a:pPr marL="287020">
              <a:lnSpc>
                <a:spcPct val="100000"/>
              </a:lnSpc>
            </a:pPr>
            <a:r>
              <a:rPr dirty="0">
                <a:solidFill>
                  <a:srgbClr val="001F5F"/>
                </a:solidFill>
                <a:latin typeface="Times New Roman"/>
                <a:cs typeface="Times New Roman"/>
              </a:rPr>
              <a:t>Assistant</a:t>
            </a:r>
            <a:r>
              <a:rPr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srgbClr val="001F5F"/>
                </a:solidFill>
                <a:latin typeface="Times New Roman"/>
                <a:cs typeface="Times New Roman"/>
              </a:rPr>
              <a:t>Professor</a:t>
            </a:r>
          </a:p>
          <a:p>
            <a:pPr marL="287020" marR="1999614">
              <a:lnSpc>
                <a:spcPct val="100000"/>
              </a:lnSpc>
              <a:spcBef>
                <a:spcPts val="5"/>
              </a:spcBef>
            </a:pPr>
            <a:r>
              <a:rPr dirty="0">
                <a:solidFill>
                  <a:srgbClr val="001F5F"/>
                </a:solidFill>
                <a:latin typeface="Times New Roman"/>
                <a:cs typeface="Times New Roman"/>
              </a:rPr>
              <a:t>Department</a:t>
            </a:r>
            <a:r>
              <a:rPr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1F5F"/>
                </a:solidFill>
                <a:latin typeface="Times New Roman"/>
                <a:cs typeface="Times New Roman"/>
              </a:rPr>
              <a:t>of</a:t>
            </a:r>
            <a:r>
              <a:rPr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1F5F"/>
                </a:solidFill>
                <a:latin typeface="Times New Roman"/>
                <a:cs typeface="Times New Roman"/>
              </a:rPr>
              <a:t>Political</a:t>
            </a:r>
            <a:r>
              <a:rPr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srgbClr val="001F5F"/>
                </a:solidFill>
                <a:latin typeface="Times New Roman"/>
                <a:cs typeface="Times New Roman"/>
              </a:rPr>
              <a:t>Science </a:t>
            </a:r>
            <a:r>
              <a:rPr dirty="0">
                <a:solidFill>
                  <a:srgbClr val="001F5F"/>
                </a:solidFill>
                <a:latin typeface="Times New Roman"/>
                <a:cs typeface="Times New Roman"/>
              </a:rPr>
              <a:t>Melamora</a:t>
            </a:r>
            <a:r>
              <a:rPr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srgbClr val="001F5F"/>
                </a:solidFill>
                <a:latin typeface="Times New Roman"/>
                <a:cs typeface="Times New Roman"/>
              </a:rPr>
              <a:t>College</a:t>
            </a: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75360" y="1259839"/>
            <a:ext cx="212090" cy="19811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24560" y="3865879"/>
            <a:ext cx="210820" cy="19685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9789" y="768096"/>
            <a:ext cx="167005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0" dirty="0">
                <a:solidFill>
                  <a:srgbClr val="C00000"/>
                </a:solidFill>
                <a:latin typeface="Arial Black"/>
                <a:cs typeface="Arial Black"/>
              </a:rPr>
              <a:t>AWARD</a:t>
            </a:r>
            <a:r>
              <a:rPr spc="-140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pc="-50" dirty="0">
                <a:solidFill>
                  <a:srgbClr val="C00000"/>
                </a:solidFill>
                <a:latin typeface="Arial Black"/>
                <a:cs typeface="Arial Black"/>
              </a:rPr>
              <a:t>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28570" y="1371346"/>
            <a:ext cx="66706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BEST</a:t>
            </a:r>
            <a:r>
              <a:rPr sz="18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TEACHER</a:t>
            </a:r>
            <a:r>
              <a:rPr sz="1800" b="1" spc="-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75" dirty="0">
                <a:solidFill>
                  <a:srgbClr val="FF0000"/>
                </a:solidFill>
                <a:latin typeface="Times New Roman"/>
                <a:cs typeface="Times New Roman"/>
              </a:rPr>
              <a:t>AWARD</a:t>
            </a:r>
            <a:r>
              <a:rPr sz="18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2018-</a:t>
            </a:r>
            <a:r>
              <a:rPr sz="18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19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Awarded</a:t>
            </a:r>
            <a:r>
              <a:rPr sz="1800" b="1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6FC0"/>
                </a:solidFill>
                <a:latin typeface="Times New Roman"/>
                <a:cs typeface="Times New Roman"/>
              </a:rPr>
              <a:t>by</a:t>
            </a:r>
            <a:r>
              <a:rPr sz="1800" b="1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6FC0"/>
                </a:solidFill>
                <a:latin typeface="Times New Roman"/>
                <a:cs typeface="Times New Roman"/>
              </a:rPr>
              <a:t>:</a:t>
            </a:r>
            <a:r>
              <a:rPr sz="1800" b="1" spc="4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Melamora</a:t>
            </a:r>
            <a:r>
              <a:rPr sz="1800" b="1" spc="42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College</a:t>
            </a:r>
            <a:r>
              <a:rPr sz="1800" b="1" spc="-10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Appraisal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and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Non</a:t>
            </a:r>
            <a:r>
              <a:rPr sz="1800" b="1" spc="-114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Appraisal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Cell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28570" y="3566541"/>
            <a:ext cx="6628130" cy="1032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NATIONAL</a:t>
            </a:r>
            <a:r>
              <a:rPr sz="1800" b="1" spc="-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EDUCATION</a:t>
            </a:r>
            <a:r>
              <a:rPr sz="18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BRILLIANCE</a:t>
            </a:r>
            <a:r>
              <a:rPr sz="1800" b="1" spc="-10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AWARD:2022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600" b="1" dirty="0">
                <a:solidFill>
                  <a:srgbClr val="006FC0"/>
                </a:solidFill>
                <a:latin typeface="Times New Roman"/>
                <a:cs typeface="Times New Roman"/>
              </a:rPr>
              <a:t>DYNAMIC</a:t>
            </a:r>
            <a:r>
              <a:rPr sz="16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6FC0"/>
                </a:solidFill>
                <a:latin typeface="Times New Roman"/>
                <a:cs typeface="Times New Roman"/>
              </a:rPr>
              <a:t>PROFESSOR</a:t>
            </a:r>
            <a:r>
              <a:rPr sz="16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600" b="1" spc="-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600" b="1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YEAR-</a:t>
            </a:r>
            <a:r>
              <a:rPr sz="16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2022</a:t>
            </a: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Awarded</a:t>
            </a:r>
            <a:r>
              <a:rPr sz="1600" b="1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6FC0"/>
                </a:solidFill>
                <a:latin typeface="Times New Roman"/>
                <a:cs typeface="Times New Roman"/>
              </a:rPr>
              <a:t>by</a:t>
            </a:r>
            <a:r>
              <a:rPr sz="16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6FC0"/>
                </a:solidFill>
                <a:latin typeface="Times New Roman"/>
                <a:cs typeface="Times New Roman"/>
              </a:rPr>
              <a:t>:</a:t>
            </a:r>
            <a:r>
              <a:rPr sz="16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Hypedge</a:t>
            </a:r>
            <a:r>
              <a:rPr sz="1600" b="1" spc="-2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Media,</a:t>
            </a:r>
            <a:r>
              <a:rPr sz="1600" b="1" spc="-2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Education</a:t>
            </a:r>
            <a:r>
              <a:rPr sz="1600" b="1" spc="-2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Connect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Plus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&amp;</a:t>
            </a:r>
            <a:r>
              <a:rPr sz="1600" b="1" spc="-2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I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Can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Foundation</a:t>
            </a:r>
            <a:endParaRPr sz="1600" dirty="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930400" y="4743450"/>
            <a:ext cx="2858770" cy="1744980"/>
            <a:chOff x="1930400" y="4743450"/>
            <a:chExt cx="2858770" cy="1744980"/>
          </a:xfrm>
        </p:grpSpPr>
        <p:sp>
          <p:nvSpPr>
            <p:cNvPr id="6" name="object 6"/>
            <p:cNvSpPr/>
            <p:nvPr/>
          </p:nvSpPr>
          <p:spPr>
            <a:xfrm>
              <a:off x="1949450" y="4762500"/>
              <a:ext cx="2820670" cy="1706880"/>
            </a:xfrm>
            <a:custGeom>
              <a:avLst/>
              <a:gdLst/>
              <a:ahLst/>
              <a:cxnLst/>
              <a:rect l="l" t="t" r="r" b="b"/>
              <a:pathLst>
                <a:path w="2820670" h="1706879">
                  <a:moveTo>
                    <a:pt x="2820670" y="0"/>
                  </a:moveTo>
                  <a:lnTo>
                    <a:pt x="0" y="0"/>
                  </a:lnTo>
                  <a:lnTo>
                    <a:pt x="0" y="1706880"/>
                  </a:lnTo>
                  <a:lnTo>
                    <a:pt x="2820670" y="1706880"/>
                  </a:lnTo>
                  <a:lnTo>
                    <a:pt x="28206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949450" y="4762500"/>
              <a:ext cx="2820670" cy="1706880"/>
            </a:xfrm>
            <a:custGeom>
              <a:avLst/>
              <a:gdLst/>
              <a:ahLst/>
              <a:cxnLst/>
              <a:rect l="l" t="t" r="r" b="b"/>
              <a:pathLst>
                <a:path w="2820670" h="1706879">
                  <a:moveTo>
                    <a:pt x="0" y="1706880"/>
                  </a:moveTo>
                  <a:lnTo>
                    <a:pt x="2820670" y="1706880"/>
                  </a:lnTo>
                  <a:lnTo>
                    <a:pt x="2820670" y="0"/>
                  </a:lnTo>
                  <a:lnTo>
                    <a:pt x="0" y="0"/>
                  </a:lnTo>
                  <a:lnTo>
                    <a:pt x="0" y="1706880"/>
                  </a:lnTo>
                  <a:close/>
                </a:path>
              </a:pathLst>
            </a:custGeom>
            <a:ln w="38099">
              <a:solidFill>
                <a:srgbClr val="A42F0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51050" y="4842510"/>
              <a:ext cx="2529840" cy="1546859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2603500" y="1982470"/>
            <a:ext cx="3634740" cy="1443990"/>
            <a:chOff x="2603500" y="1982470"/>
            <a:chExt cx="3634740" cy="1443990"/>
          </a:xfrm>
        </p:grpSpPr>
        <p:sp>
          <p:nvSpPr>
            <p:cNvPr id="10" name="object 10"/>
            <p:cNvSpPr/>
            <p:nvPr/>
          </p:nvSpPr>
          <p:spPr>
            <a:xfrm>
              <a:off x="2622550" y="2001520"/>
              <a:ext cx="3596640" cy="1405890"/>
            </a:xfrm>
            <a:custGeom>
              <a:avLst/>
              <a:gdLst/>
              <a:ahLst/>
              <a:cxnLst/>
              <a:rect l="l" t="t" r="r" b="b"/>
              <a:pathLst>
                <a:path w="3596640" h="1405889">
                  <a:moveTo>
                    <a:pt x="3596640" y="0"/>
                  </a:moveTo>
                  <a:lnTo>
                    <a:pt x="0" y="0"/>
                  </a:lnTo>
                  <a:lnTo>
                    <a:pt x="0" y="1405889"/>
                  </a:lnTo>
                  <a:lnTo>
                    <a:pt x="3596640" y="1405889"/>
                  </a:lnTo>
                  <a:lnTo>
                    <a:pt x="35966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622550" y="2001520"/>
              <a:ext cx="3596640" cy="1405890"/>
            </a:xfrm>
            <a:custGeom>
              <a:avLst/>
              <a:gdLst/>
              <a:ahLst/>
              <a:cxnLst/>
              <a:rect l="l" t="t" r="r" b="b"/>
              <a:pathLst>
                <a:path w="3596640" h="1405889">
                  <a:moveTo>
                    <a:pt x="0" y="1405889"/>
                  </a:moveTo>
                  <a:lnTo>
                    <a:pt x="3596640" y="1405889"/>
                  </a:lnTo>
                  <a:lnTo>
                    <a:pt x="3596640" y="0"/>
                  </a:lnTo>
                  <a:lnTo>
                    <a:pt x="0" y="0"/>
                  </a:lnTo>
                  <a:lnTo>
                    <a:pt x="0" y="1405889"/>
                  </a:lnTo>
                  <a:close/>
                </a:path>
              </a:pathLst>
            </a:custGeom>
            <a:ln w="3810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21610" y="2070100"/>
              <a:ext cx="3403600" cy="1276350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7086600" y="1982470"/>
            <a:ext cx="3429000" cy="1443990"/>
            <a:chOff x="6813550" y="1982470"/>
            <a:chExt cx="2754630" cy="1443990"/>
          </a:xfrm>
        </p:grpSpPr>
        <p:sp>
          <p:nvSpPr>
            <p:cNvPr id="14" name="object 14"/>
            <p:cNvSpPr/>
            <p:nvPr/>
          </p:nvSpPr>
          <p:spPr>
            <a:xfrm>
              <a:off x="6832600" y="2001520"/>
              <a:ext cx="2716530" cy="1405890"/>
            </a:xfrm>
            <a:custGeom>
              <a:avLst/>
              <a:gdLst/>
              <a:ahLst/>
              <a:cxnLst/>
              <a:rect l="l" t="t" r="r" b="b"/>
              <a:pathLst>
                <a:path w="2716529" h="1405889">
                  <a:moveTo>
                    <a:pt x="2716529" y="0"/>
                  </a:moveTo>
                  <a:lnTo>
                    <a:pt x="0" y="0"/>
                  </a:lnTo>
                  <a:lnTo>
                    <a:pt x="0" y="1405889"/>
                  </a:lnTo>
                  <a:lnTo>
                    <a:pt x="2716529" y="1405889"/>
                  </a:lnTo>
                  <a:lnTo>
                    <a:pt x="27165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832600" y="2001520"/>
              <a:ext cx="2716530" cy="1405890"/>
            </a:xfrm>
            <a:custGeom>
              <a:avLst/>
              <a:gdLst/>
              <a:ahLst/>
              <a:cxnLst/>
              <a:rect l="l" t="t" r="r" b="b"/>
              <a:pathLst>
                <a:path w="2716529" h="1405889">
                  <a:moveTo>
                    <a:pt x="0" y="1405889"/>
                  </a:moveTo>
                  <a:lnTo>
                    <a:pt x="2716529" y="1405889"/>
                  </a:lnTo>
                  <a:lnTo>
                    <a:pt x="2716529" y="0"/>
                  </a:lnTo>
                  <a:lnTo>
                    <a:pt x="0" y="0"/>
                  </a:lnTo>
                  <a:lnTo>
                    <a:pt x="0" y="1405889"/>
                  </a:lnTo>
                  <a:close/>
                </a:path>
              </a:pathLst>
            </a:custGeom>
            <a:ln w="381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26579" y="2070100"/>
              <a:ext cx="2545079" cy="1264920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5363209" y="4782820"/>
            <a:ext cx="2540000" cy="1666239"/>
            <a:chOff x="5363209" y="4782820"/>
            <a:chExt cx="2540000" cy="1666239"/>
          </a:xfrm>
        </p:grpSpPr>
        <p:sp>
          <p:nvSpPr>
            <p:cNvPr id="18" name="object 18"/>
            <p:cNvSpPr/>
            <p:nvPr/>
          </p:nvSpPr>
          <p:spPr>
            <a:xfrm>
              <a:off x="5382259" y="4801870"/>
              <a:ext cx="2501900" cy="1628139"/>
            </a:xfrm>
            <a:custGeom>
              <a:avLst/>
              <a:gdLst/>
              <a:ahLst/>
              <a:cxnLst/>
              <a:rect l="l" t="t" r="r" b="b"/>
              <a:pathLst>
                <a:path w="2501900" h="1628139">
                  <a:moveTo>
                    <a:pt x="2501899" y="0"/>
                  </a:moveTo>
                  <a:lnTo>
                    <a:pt x="0" y="0"/>
                  </a:lnTo>
                  <a:lnTo>
                    <a:pt x="0" y="1628139"/>
                  </a:lnTo>
                  <a:lnTo>
                    <a:pt x="2501899" y="1628139"/>
                  </a:lnTo>
                  <a:lnTo>
                    <a:pt x="25018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382259" y="4801870"/>
              <a:ext cx="2501900" cy="1628139"/>
            </a:xfrm>
            <a:custGeom>
              <a:avLst/>
              <a:gdLst/>
              <a:ahLst/>
              <a:cxnLst/>
              <a:rect l="l" t="t" r="r" b="b"/>
              <a:pathLst>
                <a:path w="2501900" h="1628139">
                  <a:moveTo>
                    <a:pt x="0" y="1628139"/>
                  </a:moveTo>
                  <a:lnTo>
                    <a:pt x="2501899" y="1628139"/>
                  </a:lnTo>
                  <a:lnTo>
                    <a:pt x="2501899" y="0"/>
                  </a:lnTo>
                  <a:lnTo>
                    <a:pt x="0" y="0"/>
                  </a:lnTo>
                  <a:lnTo>
                    <a:pt x="0" y="1628139"/>
                  </a:lnTo>
                  <a:close/>
                </a:path>
              </a:pathLst>
            </a:custGeom>
            <a:ln w="3810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68619" y="4875530"/>
              <a:ext cx="2278379" cy="1480820"/>
            </a:xfrm>
            <a:prstGeom prst="rect">
              <a:avLst/>
            </a:prstGeom>
          </p:spPr>
        </p:pic>
      </p:grpSp>
      <p:grpSp>
        <p:nvGrpSpPr>
          <p:cNvPr id="21" name="object 21"/>
          <p:cNvGrpSpPr/>
          <p:nvPr/>
        </p:nvGrpSpPr>
        <p:grpSpPr>
          <a:xfrm>
            <a:off x="8840469" y="3825240"/>
            <a:ext cx="2203450" cy="2862580"/>
            <a:chOff x="8840469" y="3825240"/>
            <a:chExt cx="2203450" cy="2862580"/>
          </a:xfrm>
        </p:grpSpPr>
        <p:sp>
          <p:nvSpPr>
            <p:cNvPr id="22" name="object 22"/>
            <p:cNvSpPr/>
            <p:nvPr/>
          </p:nvSpPr>
          <p:spPr>
            <a:xfrm>
              <a:off x="8859519" y="3844290"/>
              <a:ext cx="2165350" cy="2824480"/>
            </a:xfrm>
            <a:custGeom>
              <a:avLst/>
              <a:gdLst/>
              <a:ahLst/>
              <a:cxnLst/>
              <a:rect l="l" t="t" r="r" b="b"/>
              <a:pathLst>
                <a:path w="2165350" h="2824479">
                  <a:moveTo>
                    <a:pt x="2165350" y="0"/>
                  </a:moveTo>
                  <a:lnTo>
                    <a:pt x="0" y="0"/>
                  </a:lnTo>
                  <a:lnTo>
                    <a:pt x="0" y="2824480"/>
                  </a:lnTo>
                  <a:lnTo>
                    <a:pt x="2165350" y="2824480"/>
                  </a:lnTo>
                  <a:lnTo>
                    <a:pt x="21653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859519" y="3844290"/>
              <a:ext cx="2165350" cy="2824480"/>
            </a:xfrm>
            <a:custGeom>
              <a:avLst/>
              <a:gdLst/>
              <a:ahLst/>
              <a:cxnLst/>
              <a:rect l="l" t="t" r="r" b="b"/>
              <a:pathLst>
                <a:path w="2165350" h="2824479">
                  <a:moveTo>
                    <a:pt x="0" y="2824480"/>
                  </a:moveTo>
                  <a:lnTo>
                    <a:pt x="2165350" y="2824480"/>
                  </a:lnTo>
                  <a:lnTo>
                    <a:pt x="2165350" y="0"/>
                  </a:lnTo>
                  <a:lnTo>
                    <a:pt x="0" y="0"/>
                  </a:lnTo>
                  <a:lnTo>
                    <a:pt x="0" y="2824480"/>
                  </a:lnTo>
                  <a:close/>
                </a:path>
              </a:pathLst>
            </a:custGeom>
            <a:ln w="38100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40799" y="3916680"/>
              <a:ext cx="1988820" cy="2673350"/>
            </a:xfrm>
            <a:prstGeom prst="rect">
              <a:avLst/>
            </a:prstGeom>
          </p:spPr>
        </p:pic>
      </p:grpSp>
      <p:grpSp>
        <p:nvGrpSpPr>
          <p:cNvPr id="25" name="object 25"/>
          <p:cNvGrpSpPr/>
          <p:nvPr/>
        </p:nvGrpSpPr>
        <p:grpSpPr>
          <a:xfrm>
            <a:off x="1346200" y="1389380"/>
            <a:ext cx="482600" cy="318770"/>
            <a:chOff x="1346200" y="1389380"/>
            <a:chExt cx="482600" cy="318770"/>
          </a:xfrm>
        </p:grpSpPr>
        <p:sp>
          <p:nvSpPr>
            <p:cNvPr id="26" name="object 26"/>
            <p:cNvSpPr/>
            <p:nvPr/>
          </p:nvSpPr>
          <p:spPr>
            <a:xfrm>
              <a:off x="1354454" y="1397635"/>
              <a:ext cx="466090" cy="302260"/>
            </a:xfrm>
            <a:custGeom>
              <a:avLst/>
              <a:gdLst/>
              <a:ahLst/>
              <a:cxnLst/>
              <a:rect l="l" t="t" r="r" b="b"/>
              <a:pathLst>
                <a:path w="466089" h="302260">
                  <a:moveTo>
                    <a:pt x="314959" y="0"/>
                  </a:moveTo>
                  <a:lnTo>
                    <a:pt x="314959" y="75564"/>
                  </a:lnTo>
                  <a:lnTo>
                    <a:pt x="0" y="75564"/>
                  </a:lnTo>
                  <a:lnTo>
                    <a:pt x="0" y="226694"/>
                  </a:lnTo>
                  <a:lnTo>
                    <a:pt x="314959" y="226694"/>
                  </a:lnTo>
                  <a:lnTo>
                    <a:pt x="314959" y="302260"/>
                  </a:lnTo>
                  <a:lnTo>
                    <a:pt x="466089" y="151129"/>
                  </a:lnTo>
                  <a:lnTo>
                    <a:pt x="314959" y="0"/>
                  </a:lnTo>
                  <a:close/>
                </a:path>
              </a:pathLst>
            </a:custGeom>
            <a:solidFill>
              <a:srgbClr val="92AA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354454" y="1397635"/>
              <a:ext cx="466090" cy="302260"/>
            </a:xfrm>
            <a:custGeom>
              <a:avLst/>
              <a:gdLst/>
              <a:ahLst/>
              <a:cxnLst/>
              <a:rect l="l" t="t" r="r" b="b"/>
              <a:pathLst>
                <a:path w="466089" h="302260">
                  <a:moveTo>
                    <a:pt x="0" y="75564"/>
                  </a:moveTo>
                  <a:lnTo>
                    <a:pt x="314959" y="75564"/>
                  </a:lnTo>
                  <a:lnTo>
                    <a:pt x="314959" y="0"/>
                  </a:lnTo>
                  <a:lnTo>
                    <a:pt x="466089" y="151129"/>
                  </a:lnTo>
                  <a:lnTo>
                    <a:pt x="314959" y="302260"/>
                  </a:lnTo>
                  <a:lnTo>
                    <a:pt x="314959" y="226694"/>
                  </a:lnTo>
                  <a:lnTo>
                    <a:pt x="0" y="226694"/>
                  </a:lnTo>
                  <a:lnTo>
                    <a:pt x="0" y="75564"/>
                  </a:lnTo>
                  <a:close/>
                </a:path>
              </a:pathLst>
            </a:custGeom>
            <a:ln w="16510">
              <a:solidFill>
                <a:srgbClr val="6A7B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1407160" y="3589020"/>
            <a:ext cx="482600" cy="318770"/>
            <a:chOff x="1407160" y="3589020"/>
            <a:chExt cx="482600" cy="318770"/>
          </a:xfrm>
        </p:grpSpPr>
        <p:sp>
          <p:nvSpPr>
            <p:cNvPr id="29" name="object 29"/>
            <p:cNvSpPr/>
            <p:nvPr/>
          </p:nvSpPr>
          <p:spPr>
            <a:xfrm>
              <a:off x="1415415" y="3597275"/>
              <a:ext cx="466090" cy="302260"/>
            </a:xfrm>
            <a:custGeom>
              <a:avLst/>
              <a:gdLst/>
              <a:ahLst/>
              <a:cxnLst/>
              <a:rect l="l" t="t" r="r" b="b"/>
              <a:pathLst>
                <a:path w="466089" h="302260">
                  <a:moveTo>
                    <a:pt x="314959" y="0"/>
                  </a:moveTo>
                  <a:lnTo>
                    <a:pt x="314959" y="75564"/>
                  </a:lnTo>
                  <a:lnTo>
                    <a:pt x="0" y="75564"/>
                  </a:lnTo>
                  <a:lnTo>
                    <a:pt x="0" y="226694"/>
                  </a:lnTo>
                  <a:lnTo>
                    <a:pt x="314959" y="226694"/>
                  </a:lnTo>
                  <a:lnTo>
                    <a:pt x="314959" y="302260"/>
                  </a:lnTo>
                  <a:lnTo>
                    <a:pt x="466090" y="151130"/>
                  </a:lnTo>
                  <a:lnTo>
                    <a:pt x="314959" y="0"/>
                  </a:lnTo>
                  <a:close/>
                </a:path>
              </a:pathLst>
            </a:custGeom>
            <a:solidFill>
              <a:srgbClr val="92AA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415415" y="3597275"/>
              <a:ext cx="466090" cy="302260"/>
            </a:xfrm>
            <a:custGeom>
              <a:avLst/>
              <a:gdLst/>
              <a:ahLst/>
              <a:cxnLst/>
              <a:rect l="l" t="t" r="r" b="b"/>
              <a:pathLst>
                <a:path w="466089" h="302260">
                  <a:moveTo>
                    <a:pt x="0" y="75564"/>
                  </a:moveTo>
                  <a:lnTo>
                    <a:pt x="314959" y="75564"/>
                  </a:lnTo>
                  <a:lnTo>
                    <a:pt x="314959" y="0"/>
                  </a:lnTo>
                  <a:lnTo>
                    <a:pt x="466090" y="151130"/>
                  </a:lnTo>
                  <a:lnTo>
                    <a:pt x="314959" y="302260"/>
                  </a:lnTo>
                  <a:lnTo>
                    <a:pt x="314959" y="226694"/>
                  </a:lnTo>
                  <a:lnTo>
                    <a:pt x="0" y="226694"/>
                  </a:lnTo>
                  <a:lnTo>
                    <a:pt x="0" y="75564"/>
                  </a:lnTo>
                  <a:close/>
                </a:path>
              </a:pathLst>
            </a:custGeom>
            <a:ln w="16510">
              <a:solidFill>
                <a:srgbClr val="6A7B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606790" y="4296409"/>
            <a:ext cx="3087370" cy="2018030"/>
            <a:chOff x="8606790" y="4296409"/>
            <a:chExt cx="3087370" cy="2018030"/>
          </a:xfrm>
        </p:grpSpPr>
        <p:sp>
          <p:nvSpPr>
            <p:cNvPr id="3" name="object 3"/>
            <p:cNvSpPr/>
            <p:nvPr/>
          </p:nvSpPr>
          <p:spPr>
            <a:xfrm>
              <a:off x="8615045" y="4304664"/>
              <a:ext cx="3070860" cy="2001520"/>
            </a:xfrm>
            <a:custGeom>
              <a:avLst/>
              <a:gdLst/>
              <a:ahLst/>
              <a:cxnLst/>
              <a:rect l="l" t="t" r="r" b="b"/>
              <a:pathLst>
                <a:path w="3070859" h="2001520">
                  <a:moveTo>
                    <a:pt x="3070860" y="0"/>
                  </a:moveTo>
                  <a:lnTo>
                    <a:pt x="0" y="0"/>
                  </a:lnTo>
                  <a:lnTo>
                    <a:pt x="0" y="2001520"/>
                  </a:lnTo>
                  <a:lnTo>
                    <a:pt x="3070860" y="2001520"/>
                  </a:lnTo>
                  <a:lnTo>
                    <a:pt x="30708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615045" y="4304664"/>
              <a:ext cx="3070860" cy="2001520"/>
            </a:xfrm>
            <a:custGeom>
              <a:avLst/>
              <a:gdLst/>
              <a:ahLst/>
              <a:cxnLst/>
              <a:rect l="l" t="t" r="r" b="b"/>
              <a:pathLst>
                <a:path w="3070859" h="2001520">
                  <a:moveTo>
                    <a:pt x="0" y="2001520"/>
                  </a:moveTo>
                  <a:lnTo>
                    <a:pt x="3070860" y="2001520"/>
                  </a:lnTo>
                  <a:lnTo>
                    <a:pt x="3070860" y="0"/>
                  </a:lnTo>
                  <a:lnTo>
                    <a:pt x="0" y="0"/>
                  </a:lnTo>
                  <a:lnTo>
                    <a:pt x="0" y="2001520"/>
                  </a:lnTo>
                  <a:close/>
                </a:path>
              </a:pathLst>
            </a:custGeom>
            <a:ln w="16510">
              <a:solidFill>
                <a:srgbClr val="A42F0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8577580" y="1888489"/>
            <a:ext cx="3200400" cy="2199640"/>
            <a:chOff x="8577580" y="1888489"/>
            <a:chExt cx="3200400" cy="2199640"/>
          </a:xfrm>
        </p:grpSpPr>
        <p:sp>
          <p:nvSpPr>
            <p:cNvPr id="6" name="object 6"/>
            <p:cNvSpPr/>
            <p:nvPr/>
          </p:nvSpPr>
          <p:spPr>
            <a:xfrm>
              <a:off x="8585835" y="1896744"/>
              <a:ext cx="3183890" cy="2183130"/>
            </a:xfrm>
            <a:custGeom>
              <a:avLst/>
              <a:gdLst/>
              <a:ahLst/>
              <a:cxnLst/>
              <a:rect l="l" t="t" r="r" b="b"/>
              <a:pathLst>
                <a:path w="3183890" h="2183129">
                  <a:moveTo>
                    <a:pt x="3183890" y="0"/>
                  </a:moveTo>
                  <a:lnTo>
                    <a:pt x="0" y="0"/>
                  </a:lnTo>
                  <a:lnTo>
                    <a:pt x="0" y="2183129"/>
                  </a:lnTo>
                  <a:lnTo>
                    <a:pt x="3183890" y="2183129"/>
                  </a:lnTo>
                  <a:lnTo>
                    <a:pt x="31838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585835" y="1896744"/>
              <a:ext cx="3183890" cy="2183130"/>
            </a:xfrm>
            <a:custGeom>
              <a:avLst/>
              <a:gdLst/>
              <a:ahLst/>
              <a:cxnLst/>
              <a:rect l="l" t="t" r="r" b="b"/>
              <a:pathLst>
                <a:path w="3183890" h="2183129">
                  <a:moveTo>
                    <a:pt x="0" y="2183129"/>
                  </a:moveTo>
                  <a:lnTo>
                    <a:pt x="3183890" y="2183129"/>
                  </a:lnTo>
                  <a:lnTo>
                    <a:pt x="3183890" y="0"/>
                  </a:lnTo>
                  <a:lnTo>
                    <a:pt x="0" y="0"/>
                  </a:lnTo>
                  <a:lnTo>
                    <a:pt x="0" y="2183129"/>
                  </a:lnTo>
                  <a:close/>
                </a:path>
              </a:pathLst>
            </a:custGeom>
            <a:ln w="16510">
              <a:solidFill>
                <a:srgbClr val="A42F0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4857750" y="4184650"/>
            <a:ext cx="3475990" cy="2129790"/>
            <a:chOff x="4857750" y="4184650"/>
            <a:chExt cx="3475990" cy="2129790"/>
          </a:xfrm>
        </p:grpSpPr>
        <p:sp>
          <p:nvSpPr>
            <p:cNvPr id="9" name="object 9"/>
            <p:cNvSpPr/>
            <p:nvPr/>
          </p:nvSpPr>
          <p:spPr>
            <a:xfrm>
              <a:off x="4866004" y="4192904"/>
              <a:ext cx="3459479" cy="2113280"/>
            </a:xfrm>
            <a:custGeom>
              <a:avLst/>
              <a:gdLst/>
              <a:ahLst/>
              <a:cxnLst/>
              <a:rect l="l" t="t" r="r" b="b"/>
              <a:pathLst>
                <a:path w="3459479" h="2113279">
                  <a:moveTo>
                    <a:pt x="3459479" y="0"/>
                  </a:moveTo>
                  <a:lnTo>
                    <a:pt x="0" y="0"/>
                  </a:lnTo>
                  <a:lnTo>
                    <a:pt x="0" y="2113280"/>
                  </a:lnTo>
                  <a:lnTo>
                    <a:pt x="3459479" y="2113280"/>
                  </a:lnTo>
                  <a:lnTo>
                    <a:pt x="34594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866004" y="4192904"/>
              <a:ext cx="3459479" cy="2113280"/>
            </a:xfrm>
            <a:custGeom>
              <a:avLst/>
              <a:gdLst/>
              <a:ahLst/>
              <a:cxnLst/>
              <a:rect l="l" t="t" r="r" b="b"/>
              <a:pathLst>
                <a:path w="3459479" h="2113279">
                  <a:moveTo>
                    <a:pt x="0" y="2113280"/>
                  </a:moveTo>
                  <a:lnTo>
                    <a:pt x="3459479" y="2113280"/>
                  </a:lnTo>
                  <a:lnTo>
                    <a:pt x="3459479" y="0"/>
                  </a:lnTo>
                  <a:lnTo>
                    <a:pt x="0" y="0"/>
                  </a:lnTo>
                  <a:lnTo>
                    <a:pt x="0" y="2113280"/>
                  </a:lnTo>
                  <a:close/>
                </a:path>
              </a:pathLst>
            </a:custGeom>
            <a:ln w="16510">
              <a:solidFill>
                <a:srgbClr val="A42F0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5015229" y="2308860"/>
            <a:ext cx="3162300" cy="1668780"/>
            <a:chOff x="5015229" y="2308860"/>
            <a:chExt cx="3162300" cy="1668780"/>
          </a:xfrm>
        </p:grpSpPr>
        <p:sp>
          <p:nvSpPr>
            <p:cNvPr id="12" name="object 12"/>
            <p:cNvSpPr/>
            <p:nvPr/>
          </p:nvSpPr>
          <p:spPr>
            <a:xfrm>
              <a:off x="5023484" y="2317115"/>
              <a:ext cx="3145790" cy="1652270"/>
            </a:xfrm>
            <a:custGeom>
              <a:avLst/>
              <a:gdLst/>
              <a:ahLst/>
              <a:cxnLst/>
              <a:rect l="l" t="t" r="r" b="b"/>
              <a:pathLst>
                <a:path w="3145790" h="1652270">
                  <a:moveTo>
                    <a:pt x="3145790" y="0"/>
                  </a:moveTo>
                  <a:lnTo>
                    <a:pt x="0" y="0"/>
                  </a:lnTo>
                  <a:lnTo>
                    <a:pt x="0" y="1652269"/>
                  </a:lnTo>
                  <a:lnTo>
                    <a:pt x="3145790" y="1652269"/>
                  </a:lnTo>
                  <a:lnTo>
                    <a:pt x="31457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023484" y="2317115"/>
              <a:ext cx="3145790" cy="1652270"/>
            </a:xfrm>
            <a:custGeom>
              <a:avLst/>
              <a:gdLst/>
              <a:ahLst/>
              <a:cxnLst/>
              <a:rect l="l" t="t" r="r" b="b"/>
              <a:pathLst>
                <a:path w="3145790" h="1652270">
                  <a:moveTo>
                    <a:pt x="0" y="1652269"/>
                  </a:moveTo>
                  <a:lnTo>
                    <a:pt x="3145790" y="1652269"/>
                  </a:lnTo>
                  <a:lnTo>
                    <a:pt x="3145790" y="0"/>
                  </a:lnTo>
                  <a:lnTo>
                    <a:pt x="0" y="0"/>
                  </a:lnTo>
                  <a:lnTo>
                    <a:pt x="0" y="1652269"/>
                  </a:lnTo>
                  <a:close/>
                </a:path>
              </a:pathLst>
            </a:custGeom>
            <a:ln w="16510">
              <a:solidFill>
                <a:srgbClr val="A42F0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8515350" y="195579"/>
            <a:ext cx="3237230" cy="1577340"/>
            <a:chOff x="8515350" y="195579"/>
            <a:chExt cx="3237230" cy="1577340"/>
          </a:xfrm>
        </p:grpSpPr>
        <p:sp>
          <p:nvSpPr>
            <p:cNvPr id="15" name="object 15"/>
            <p:cNvSpPr/>
            <p:nvPr/>
          </p:nvSpPr>
          <p:spPr>
            <a:xfrm>
              <a:off x="8523604" y="203834"/>
              <a:ext cx="3220720" cy="1560830"/>
            </a:xfrm>
            <a:custGeom>
              <a:avLst/>
              <a:gdLst/>
              <a:ahLst/>
              <a:cxnLst/>
              <a:rect l="l" t="t" r="r" b="b"/>
              <a:pathLst>
                <a:path w="3220720" h="1560830">
                  <a:moveTo>
                    <a:pt x="3220720" y="0"/>
                  </a:moveTo>
                  <a:lnTo>
                    <a:pt x="0" y="0"/>
                  </a:lnTo>
                  <a:lnTo>
                    <a:pt x="0" y="1560830"/>
                  </a:lnTo>
                  <a:lnTo>
                    <a:pt x="3220720" y="1560830"/>
                  </a:lnTo>
                  <a:lnTo>
                    <a:pt x="32207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523604" y="203834"/>
              <a:ext cx="3220720" cy="1560830"/>
            </a:xfrm>
            <a:custGeom>
              <a:avLst/>
              <a:gdLst/>
              <a:ahLst/>
              <a:cxnLst/>
              <a:rect l="l" t="t" r="r" b="b"/>
              <a:pathLst>
                <a:path w="3220720" h="1560830">
                  <a:moveTo>
                    <a:pt x="0" y="1560830"/>
                  </a:moveTo>
                  <a:lnTo>
                    <a:pt x="3220720" y="1560830"/>
                  </a:lnTo>
                  <a:lnTo>
                    <a:pt x="3220720" y="0"/>
                  </a:lnTo>
                  <a:lnTo>
                    <a:pt x="0" y="0"/>
                  </a:lnTo>
                  <a:lnTo>
                    <a:pt x="0" y="1560830"/>
                  </a:lnTo>
                  <a:close/>
                </a:path>
              </a:pathLst>
            </a:custGeom>
            <a:ln w="16510">
              <a:solidFill>
                <a:srgbClr val="A42F0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1341119" y="4443729"/>
            <a:ext cx="3300729" cy="1845310"/>
            <a:chOff x="1341119" y="4443729"/>
            <a:chExt cx="3300729" cy="1845310"/>
          </a:xfrm>
        </p:grpSpPr>
        <p:sp>
          <p:nvSpPr>
            <p:cNvPr id="18" name="object 18"/>
            <p:cNvSpPr/>
            <p:nvPr/>
          </p:nvSpPr>
          <p:spPr>
            <a:xfrm>
              <a:off x="1349374" y="4451984"/>
              <a:ext cx="3284220" cy="1828800"/>
            </a:xfrm>
            <a:custGeom>
              <a:avLst/>
              <a:gdLst/>
              <a:ahLst/>
              <a:cxnLst/>
              <a:rect l="l" t="t" r="r" b="b"/>
              <a:pathLst>
                <a:path w="3284220" h="1828800">
                  <a:moveTo>
                    <a:pt x="3284220" y="0"/>
                  </a:moveTo>
                  <a:lnTo>
                    <a:pt x="0" y="0"/>
                  </a:lnTo>
                  <a:lnTo>
                    <a:pt x="0" y="1828800"/>
                  </a:lnTo>
                  <a:lnTo>
                    <a:pt x="3284220" y="1828800"/>
                  </a:lnTo>
                  <a:lnTo>
                    <a:pt x="32842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349374" y="4451984"/>
              <a:ext cx="3284220" cy="1828800"/>
            </a:xfrm>
            <a:custGeom>
              <a:avLst/>
              <a:gdLst/>
              <a:ahLst/>
              <a:cxnLst/>
              <a:rect l="l" t="t" r="r" b="b"/>
              <a:pathLst>
                <a:path w="3284220" h="1828800">
                  <a:moveTo>
                    <a:pt x="0" y="1828800"/>
                  </a:moveTo>
                  <a:lnTo>
                    <a:pt x="3284220" y="1828800"/>
                  </a:lnTo>
                  <a:lnTo>
                    <a:pt x="3284220" y="0"/>
                  </a:lnTo>
                  <a:lnTo>
                    <a:pt x="0" y="0"/>
                  </a:lnTo>
                  <a:lnTo>
                    <a:pt x="0" y="1828800"/>
                  </a:lnTo>
                  <a:close/>
                </a:path>
              </a:pathLst>
            </a:custGeom>
            <a:ln w="16510">
              <a:solidFill>
                <a:srgbClr val="A42F0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1342389" y="2367279"/>
            <a:ext cx="3299460" cy="1927860"/>
            <a:chOff x="1342389" y="2367279"/>
            <a:chExt cx="3299460" cy="1927860"/>
          </a:xfrm>
        </p:grpSpPr>
        <p:sp>
          <p:nvSpPr>
            <p:cNvPr id="21" name="object 21"/>
            <p:cNvSpPr/>
            <p:nvPr/>
          </p:nvSpPr>
          <p:spPr>
            <a:xfrm>
              <a:off x="1350644" y="2375534"/>
              <a:ext cx="3282950" cy="1911350"/>
            </a:xfrm>
            <a:custGeom>
              <a:avLst/>
              <a:gdLst/>
              <a:ahLst/>
              <a:cxnLst/>
              <a:rect l="l" t="t" r="r" b="b"/>
              <a:pathLst>
                <a:path w="3282950" h="1911350">
                  <a:moveTo>
                    <a:pt x="3282950" y="0"/>
                  </a:moveTo>
                  <a:lnTo>
                    <a:pt x="0" y="0"/>
                  </a:lnTo>
                  <a:lnTo>
                    <a:pt x="0" y="1911350"/>
                  </a:lnTo>
                  <a:lnTo>
                    <a:pt x="3282950" y="1911350"/>
                  </a:lnTo>
                  <a:lnTo>
                    <a:pt x="32829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350644" y="2375534"/>
              <a:ext cx="3282950" cy="1911350"/>
            </a:xfrm>
            <a:custGeom>
              <a:avLst/>
              <a:gdLst/>
              <a:ahLst/>
              <a:cxnLst/>
              <a:rect l="l" t="t" r="r" b="b"/>
              <a:pathLst>
                <a:path w="3282950" h="1911350">
                  <a:moveTo>
                    <a:pt x="0" y="1911350"/>
                  </a:moveTo>
                  <a:lnTo>
                    <a:pt x="3282950" y="1911350"/>
                  </a:lnTo>
                  <a:lnTo>
                    <a:pt x="3282950" y="0"/>
                  </a:lnTo>
                  <a:lnTo>
                    <a:pt x="0" y="0"/>
                  </a:lnTo>
                  <a:lnTo>
                    <a:pt x="0" y="1911350"/>
                  </a:lnTo>
                  <a:close/>
                </a:path>
              </a:pathLst>
            </a:custGeom>
            <a:ln w="16510">
              <a:solidFill>
                <a:srgbClr val="A42F0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4968240" y="308609"/>
            <a:ext cx="3128010" cy="1819910"/>
            <a:chOff x="4968240" y="308609"/>
            <a:chExt cx="3128010" cy="1819910"/>
          </a:xfrm>
        </p:grpSpPr>
        <p:sp>
          <p:nvSpPr>
            <p:cNvPr id="24" name="object 24"/>
            <p:cNvSpPr/>
            <p:nvPr/>
          </p:nvSpPr>
          <p:spPr>
            <a:xfrm>
              <a:off x="4976495" y="316864"/>
              <a:ext cx="3111500" cy="1803400"/>
            </a:xfrm>
            <a:custGeom>
              <a:avLst/>
              <a:gdLst/>
              <a:ahLst/>
              <a:cxnLst/>
              <a:rect l="l" t="t" r="r" b="b"/>
              <a:pathLst>
                <a:path w="3111500" h="1803400">
                  <a:moveTo>
                    <a:pt x="3111500" y="0"/>
                  </a:moveTo>
                  <a:lnTo>
                    <a:pt x="0" y="0"/>
                  </a:lnTo>
                  <a:lnTo>
                    <a:pt x="0" y="1803399"/>
                  </a:lnTo>
                  <a:lnTo>
                    <a:pt x="3111500" y="1803399"/>
                  </a:lnTo>
                  <a:lnTo>
                    <a:pt x="31115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976495" y="316864"/>
              <a:ext cx="3111500" cy="1803400"/>
            </a:xfrm>
            <a:custGeom>
              <a:avLst/>
              <a:gdLst/>
              <a:ahLst/>
              <a:cxnLst/>
              <a:rect l="l" t="t" r="r" b="b"/>
              <a:pathLst>
                <a:path w="3111500" h="1803400">
                  <a:moveTo>
                    <a:pt x="0" y="1803399"/>
                  </a:moveTo>
                  <a:lnTo>
                    <a:pt x="3111500" y="1803399"/>
                  </a:lnTo>
                  <a:lnTo>
                    <a:pt x="3111500" y="0"/>
                  </a:lnTo>
                  <a:lnTo>
                    <a:pt x="0" y="0"/>
                  </a:lnTo>
                  <a:lnTo>
                    <a:pt x="0" y="1803399"/>
                  </a:lnTo>
                  <a:close/>
                </a:path>
              </a:pathLst>
            </a:custGeom>
            <a:ln w="16510">
              <a:solidFill>
                <a:srgbClr val="A42F0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6" name="object 2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0180" y="2498089"/>
            <a:ext cx="2895600" cy="1664970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99869" y="4522470"/>
            <a:ext cx="2896870" cy="1696720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726169" y="316229"/>
            <a:ext cx="2792729" cy="1355089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39689" y="389890"/>
            <a:ext cx="2830830" cy="1656079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163819" y="2385060"/>
            <a:ext cx="2734310" cy="1587500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899659" y="4197350"/>
            <a:ext cx="3268979" cy="2035810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826500" y="2016760"/>
            <a:ext cx="2700020" cy="1808480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726168" y="4349750"/>
            <a:ext cx="2847340" cy="1731010"/>
          </a:xfrm>
          <a:prstGeom prst="rect">
            <a:avLst/>
          </a:prstGeom>
        </p:spPr>
      </p:pic>
      <p:grpSp>
        <p:nvGrpSpPr>
          <p:cNvPr id="34" name="object 34"/>
          <p:cNvGrpSpPr/>
          <p:nvPr/>
        </p:nvGrpSpPr>
        <p:grpSpPr>
          <a:xfrm>
            <a:off x="1844039" y="535940"/>
            <a:ext cx="2284730" cy="1562735"/>
            <a:chOff x="1844039" y="535940"/>
            <a:chExt cx="2284730" cy="1562735"/>
          </a:xfrm>
        </p:grpSpPr>
        <p:sp>
          <p:nvSpPr>
            <p:cNvPr id="35" name="object 35"/>
            <p:cNvSpPr/>
            <p:nvPr/>
          </p:nvSpPr>
          <p:spPr>
            <a:xfrm>
              <a:off x="1852294" y="544195"/>
              <a:ext cx="2268220" cy="1546225"/>
            </a:xfrm>
            <a:custGeom>
              <a:avLst/>
              <a:gdLst/>
              <a:ahLst/>
              <a:cxnLst/>
              <a:rect l="l" t="t" r="r" b="b"/>
              <a:pathLst>
                <a:path w="2268220" h="1546225">
                  <a:moveTo>
                    <a:pt x="2268220" y="0"/>
                  </a:moveTo>
                  <a:lnTo>
                    <a:pt x="0" y="0"/>
                  </a:lnTo>
                  <a:lnTo>
                    <a:pt x="0" y="1374139"/>
                  </a:lnTo>
                  <a:lnTo>
                    <a:pt x="378079" y="1374139"/>
                  </a:lnTo>
                  <a:lnTo>
                    <a:pt x="661543" y="1545970"/>
                  </a:lnTo>
                  <a:lnTo>
                    <a:pt x="945134" y="1374139"/>
                  </a:lnTo>
                  <a:lnTo>
                    <a:pt x="2268220" y="1374139"/>
                  </a:lnTo>
                  <a:lnTo>
                    <a:pt x="22682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852294" y="544195"/>
              <a:ext cx="2268220" cy="1546225"/>
            </a:xfrm>
            <a:custGeom>
              <a:avLst/>
              <a:gdLst/>
              <a:ahLst/>
              <a:cxnLst/>
              <a:rect l="l" t="t" r="r" b="b"/>
              <a:pathLst>
                <a:path w="2268220" h="1546225">
                  <a:moveTo>
                    <a:pt x="0" y="0"/>
                  </a:moveTo>
                  <a:lnTo>
                    <a:pt x="378079" y="0"/>
                  </a:lnTo>
                  <a:lnTo>
                    <a:pt x="945134" y="0"/>
                  </a:lnTo>
                  <a:lnTo>
                    <a:pt x="2268220" y="0"/>
                  </a:lnTo>
                  <a:lnTo>
                    <a:pt x="2268220" y="801624"/>
                  </a:lnTo>
                  <a:lnTo>
                    <a:pt x="2268220" y="1145158"/>
                  </a:lnTo>
                  <a:lnTo>
                    <a:pt x="2268220" y="1374139"/>
                  </a:lnTo>
                  <a:lnTo>
                    <a:pt x="945134" y="1374139"/>
                  </a:lnTo>
                  <a:lnTo>
                    <a:pt x="661543" y="1545970"/>
                  </a:lnTo>
                  <a:lnTo>
                    <a:pt x="378079" y="1374139"/>
                  </a:lnTo>
                  <a:lnTo>
                    <a:pt x="0" y="1374139"/>
                  </a:lnTo>
                  <a:lnTo>
                    <a:pt x="0" y="1145158"/>
                  </a:lnTo>
                  <a:lnTo>
                    <a:pt x="0" y="801624"/>
                  </a:lnTo>
                  <a:lnTo>
                    <a:pt x="0" y="0"/>
                  </a:lnTo>
                  <a:close/>
                </a:path>
              </a:pathLst>
            </a:custGeom>
            <a:ln w="16510">
              <a:solidFill>
                <a:srgbClr val="DE7D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2140585" y="605154"/>
            <a:ext cx="1624330" cy="1273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C00000"/>
                </a:solidFill>
                <a:latin typeface="Arial Black"/>
                <a:cs typeface="Arial Black"/>
              </a:rPr>
              <a:t>Certificates</a:t>
            </a:r>
            <a:r>
              <a:rPr sz="1600" spc="-20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600" spc="-25" dirty="0">
                <a:solidFill>
                  <a:srgbClr val="C00000"/>
                </a:solidFill>
                <a:latin typeface="Arial Black"/>
                <a:cs typeface="Arial Black"/>
              </a:rPr>
              <a:t>of </a:t>
            </a:r>
            <a:r>
              <a:rPr sz="1600" spc="-10" dirty="0">
                <a:solidFill>
                  <a:srgbClr val="C00000"/>
                </a:solidFill>
                <a:latin typeface="Arial Black"/>
                <a:cs typeface="Arial Black"/>
              </a:rPr>
              <a:t>National </a:t>
            </a:r>
            <a:r>
              <a:rPr sz="1600" dirty="0">
                <a:solidFill>
                  <a:srgbClr val="C00000"/>
                </a:solidFill>
                <a:latin typeface="Arial Black"/>
                <a:cs typeface="Arial Black"/>
              </a:rPr>
              <a:t>Workshop </a:t>
            </a:r>
            <a:r>
              <a:rPr sz="1600" spc="-50" dirty="0">
                <a:solidFill>
                  <a:srgbClr val="C00000"/>
                </a:solidFill>
                <a:latin typeface="Arial Black"/>
                <a:cs typeface="Arial Black"/>
              </a:rPr>
              <a:t>/ </a:t>
            </a:r>
            <a:r>
              <a:rPr sz="1600" spc="-10" dirty="0">
                <a:solidFill>
                  <a:srgbClr val="C00000"/>
                </a:solidFill>
                <a:latin typeface="Arial Black"/>
                <a:cs typeface="Arial Black"/>
              </a:rPr>
              <a:t>Seminar/ </a:t>
            </a:r>
            <a:r>
              <a:rPr sz="1600" dirty="0">
                <a:solidFill>
                  <a:srgbClr val="C00000"/>
                </a:solidFill>
                <a:latin typeface="Arial Black"/>
                <a:cs typeface="Arial Black"/>
              </a:rPr>
              <a:t>Webinar</a:t>
            </a:r>
            <a:r>
              <a:rPr sz="1600" spc="-8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600" spc="-20" dirty="0">
                <a:solidFill>
                  <a:srgbClr val="C00000"/>
                </a:solidFill>
                <a:latin typeface="Arial Black"/>
                <a:cs typeface="Arial Black"/>
              </a:rPr>
              <a:t>etc</a:t>
            </a:r>
            <a:r>
              <a:rPr sz="1800" spc="-20" dirty="0">
                <a:solidFill>
                  <a:srgbClr val="C00000"/>
                </a:solidFill>
                <a:latin typeface="Arial Black"/>
                <a:cs typeface="Arial Black"/>
              </a:rPr>
              <a:t>.</a:t>
            </a:r>
            <a:endParaRPr sz="1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52401"/>
            <a:ext cx="90678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6565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32076" y="612013"/>
            <a:ext cx="7773924" cy="857285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844"/>
              </a:spcBef>
            </a:pP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EXTENSION</a:t>
            </a:r>
            <a:r>
              <a:rPr sz="1800" b="1" spc="-10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ACTIVITIES</a:t>
            </a:r>
            <a:r>
              <a:rPr sz="18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:</a:t>
            </a:r>
            <a:r>
              <a:rPr sz="180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lang="en-US" sz="2400" b="1" spc="-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022-23</a:t>
            </a:r>
            <a:endParaRPr sz="24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1800" dirty="0">
                <a:latin typeface="Times New Roman"/>
                <a:cs typeface="Times New Roman"/>
              </a:rPr>
              <a:t>Guest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Teacher </a:t>
            </a:r>
            <a:r>
              <a:rPr sz="1800" dirty="0">
                <a:latin typeface="Times New Roman"/>
                <a:cs typeface="Times New Roman"/>
              </a:rPr>
              <a:t>at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Mowkhowa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High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School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IX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&amp;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X</a:t>
            </a:r>
            <a:endParaRPr sz="1800" dirty="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27250" y="1582419"/>
            <a:ext cx="3204210" cy="173862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06770" y="1582419"/>
            <a:ext cx="2961639" cy="161797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158110" y="3680205"/>
            <a:ext cx="742378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Free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Remedial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Class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at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Melamora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High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School(English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for</a:t>
            </a:r>
            <a:r>
              <a:rPr sz="1800" b="1" spc="-6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Class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IX</a:t>
            </a:r>
            <a:r>
              <a:rPr sz="1800" b="1" spc="40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to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XII)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760220" y="1104900"/>
            <a:ext cx="302260" cy="271780"/>
            <a:chOff x="1760220" y="1104900"/>
            <a:chExt cx="302260" cy="271780"/>
          </a:xfrm>
        </p:grpSpPr>
        <p:sp>
          <p:nvSpPr>
            <p:cNvPr id="7" name="object 7"/>
            <p:cNvSpPr/>
            <p:nvPr/>
          </p:nvSpPr>
          <p:spPr>
            <a:xfrm>
              <a:off x="1768475" y="1113154"/>
              <a:ext cx="285750" cy="255270"/>
            </a:xfrm>
            <a:custGeom>
              <a:avLst/>
              <a:gdLst/>
              <a:ahLst/>
              <a:cxnLst/>
              <a:rect l="l" t="t" r="r" b="b"/>
              <a:pathLst>
                <a:path w="285750" h="255269">
                  <a:moveTo>
                    <a:pt x="142875" y="0"/>
                  </a:moveTo>
                  <a:lnTo>
                    <a:pt x="95250" y="63754"/>
                  </a:lnTo>
                  <a:lnTo>
                    <a:pt x="0" y="63754"/>
                  </a:lnTo>
                  <a:lnTo>
                    <a:pt x="47625" y="127635"/>
                  </a:lnTo>
                  <a:lnTo>
                    <a:pt x="0" y="191389"/>
                  </a:lnTo>
                  <a:lnTo>
                    <a:pt x="95250" y="191516"/>
                  </a:lnTo>
                  <a:lnTo>
                    <a:pt x="142875" y="255270"/>
                  </a:lnTo>
                  <a:lnTo>
                    <a:pt x="190500" y="191516"/>
                  </a:lnTo>
                  <a:lnTo>
                    <a:pt x="285750" y="191389"/>
                  </a:lnTo>
                  <a:lnTo>
                    <a:pt x="238125" y="127635"/>
                  </a:lnTo>
                  <a:lnTo>
                    <a:pt x="285750" y="63754"/>
                  </a:lnTo>
                  <a:lnTo>
                    <a:pt x="190500" y="63754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A42F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768475" y="1113154"/>
              <a:ext cx="285750" cy="255270"/>
            </a:xfrm>
            <a:custGeom>
              <a:avLst/>
              <a:gdLst/>
              <a:ahLst/>
              <a:cxnLst/>
              <a:rect l="l" t="t" r="r" b="b"/>
              <a:pathLst>
                <a:path w="285750" h="255269">
                  <a:moveTo>
                    <a:pt x="0" y="63754"/>
                  </a:moveTo>
                  <a:lnTo>
                    <a:pt x="95250" y="63754"/>
                  </a:lnTo>
                  <a:lnTo>
                    <a:pt x="142875" y="0"/>
                  </a:lnTo>
                  <a:lnTo>
                    <a:pt x="190500" y="63754"/>
                  </a:lnTo>
                  <a:lnTo>
                    <a:pt x="285750" y="63754"/>
                  </a:lnTo>
                  <a:lnTo>
                    <a:pt x="238125" y="127635"/>
                  </a:lnTo>
                  <a:lnTo>
                    <a:pt x="285750" y="191389"/>
                  </a:lnTo>
                  <a:lnTo>
                    <a:pt x="190500" y="191516"/>
                  </a:lnTo>
                  <a:lnTo>
                    <a:pt x="142875" y="255270"/>
                  </a:lnTo>
                  <a:lnTo>
                    <a:pt x="95250" y="191516"/>
                  </a:lnTo>
                  <a:lnTo>
                    <a:pt x="0" y="191389"/>
                  </a:lnTo>
                  <a:lnTo>
                    <a:pt x="47625" y="127635"/>
                  </a:lnTo>
                  <a:lnTo>
                    <a:pt x="0" y="63754"/>
                  </a:lnTo>
                  <a:close/>
                </a:path>
              </a:pathLst>
            </a:custGeom>
            <a:ln w="16510">
              <a:solidFill>
                <a:srgbClr val="781F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1790700" y="3694429"/>
            <a:ext cx="300990" cy="271780"/>
            <a:chOff x="1790700" y="3694429"/>
            <a:chExt cx="300990" cy="271780"/>
          </a:xfrm>
        </p:grpSpPr>
        <p:sp>
          <p:nvSpPr>
            <p:cNvPr id="10" name="object 10"/>
            <p:cNvSpPr/>
            <p:nvPr/>
          </p:nvSpPr>
          <p:spPr>
            <a:xfrm>
              <a:off x="1798954" y="3702684"/>
              <a:ext cx="284480" cy="255270"/>
            </a:xfrm>
            <a:custGeom>
              <a:avLst/>
              <a:gdLst/>
              <a:ahLst/>
              <a:cxnLst/>
              <a:rect l="l" t="t" r="r" b="b"/>
              <a:pathLst>
                <a:path w="284480" h="255270">
                  <a:moveTo>
                    <a:pt x="142239" y="0"/>
                  </a:moveTo>
                  <a:lnTo>
                    <a:pt x="94868" y="63753"/>
                  </a:lnTo>
                  <a:lnTo>
                    <a:pt x="0" y="63753"/>
                  </a:lnTo>
                  <a:lnTo>
                    <a:pt x="47370" y="127634"/>
                  </a:lnTo>
                  <a:lnTo>
                    <a:pt x="0" y="191388"/>
                  </a:lnTo>
                  <a:lnTo>
                    <a:pt x="94868" y="191515"/>
                  </a:lnTo>
                  <a:lnTo>
                    <a:pt x="142239" y="255269"/>
                  </a:lnTo>
                  <a:lnTo>
                    <a:pt x="189611" y="191515"/>
                  </a:lnTo>
                  <a:lnTo>
                    <a:pt x="284480" y="191388"/>
                  </a:lnTo>
                  <a:lnTo>
                    <a:pt x="237108" y="127634"/>
                  </a:lnTo>
                  <a:lnTo>
                    <a:pt x="284480" y="63753"/>
                  </a:lnTo>
                  <a:lnTo>
                    <a:pt x="189611" y="63753"/>
                  </a:lnTo>
                  <a:lnTo>
                    <a:pt x="142239" y="0"/>
                  </a:lnTo>
                  <a:close/>
                </a:path>
              </a:pathLst>
            </a:custGeom>
            <a:solidFill>
              <a:srgbClr val="A42F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798954" y="3702684"/>
              <a:ext cx="284480" cy="255270"/>
            </a:xfrm>
            <a:custGeom>
              <a:avLst/>
              <a:gdLst/>
              <a:ahLst/>
              <a:cxnLst/>
              <a:rect l="l" t="t" r="r" b="b"/>
              <a:pathLst>
                <a:path w="284480" h="255270">
                  <a:moveTo>
                    <a:pt x="0" y="63753"/>
                  </a:moveTo>
                  <a:lnTo>
                    <a:pt x="94868" y="63753"/>
                  </a:lnTo>
                  <a:lnTo>
                    <a:pt x="142239" y="0"/>
                  </a:lnTo>
                  <a:lnTo>
                    <a:pt x="189611" y="63753"/>
                  </a:lnTo>
                  <a:lnTo>
                    <a:pt x="284480" y="63753"/>
                  </a:lnTo>
                  <a:lnTo>
                    <a:pt x="237108" y="127634"/>
                  </a:lnTo>
                  <a:lnTo>
                    <a:pt x="284480" y="191388"/>
                  </a:lnTo>
                  <a:lnTo>
                    <a:pt x="189611" y="191515"/>
                  </a:lnTo>
                  <a:lnTo>
                    <a:pt x="142239" y="255269"/>
                  </a:lnTo>
                  <a:lnTo>
                    <a:pt x="94868" y="191515"/>
                  </a:lnTo>
                  <a:lnTo>
                    <a:pt x="0" y="191388"/>
                  </a:lnTo>
                  <a:lnTo>
                    <a:pt x="47370" y="127634"/>
                  </a:lnTo>
                  <a:lnTo>
                    <a:pt x="0" y="63753"/>
                  </a:lnTo>
                  <a:close/>
                </a:path>
              </a:pathLst>
            </a:custGeom>
            <a:ln w="16510">
              <a:solidFill>
                <a:srgbClr val="781F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83129" y="4210050"/>
            <a:ext cx="3092449" cy="2108200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13450" y="4259579"/>
            <a:ext cx="2854959" cy="205867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2768" rIns="0" bIns="0" rtlCol="0">
            <a:spAutoFit/>
          </a:bodyPr>
          <a:lstStyle/>
          <a:p>
            <a:pPr marL="931544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Teaching</a:t>
            </a:r>
            <a:r>
              <a:rPr spc="-70" dirty="0"/>
              <a:t> </a:t>
            </a:r>
            <a:r>
              <a:rPr dirty="0"/>
              <a:t>in</a:t>
            </a:r>
            <a:r>
              <a:rPr spc="-105" dirty="0"/>
              <a:t> </a:t>
            </a:r>
            <a:r>
              <a:rPr spc="-30" dirty="0"/>
              <a:t>Various</a:t>
            </a:r>
            <a:r>
              <a:rPr spc="-60" dirty="0"/>
              <a:t> L.P.</a:t>
            </a:r>
            <a:r>
              <a:rPr spc="-55" dirty="0"/>
              <a:t> </a:t>
            </a:r>
            <a:r>
              <a:rPr dirty="0"/>
              <a:t>Schools</a:t>
            </a:r>
            <a:r>
              <a:rPr spc="-60" dirty="0"/>
              <a:t> </a:t>
            </a:r>
            <a:r>
              <a:rPr dirty="0"/>
              <a:t>:</a:t>
            </a:r>
            <a:r>
              <a:rPr spc="-70" dirty="0"/>
              <a:t> </a:t>
            </a:r>
            <a:r>
              <a:rPr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2021-</a:t>
            </a:r>
            <a:r>
              <a:rPr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22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2560" y="1474469"/>
            <a:ext cx="4726940" cy="239902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53201" y="1544319"/>
            <a:ext cx="4290058" cy="232917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32560" y="4039870"/>
            <a:ext cx="4726940" cy="221996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53201" y="4039870"/>
            <a:ext cx="4290058" cy="22199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52600" y="646684"/>
            <a:ext cx="10058400" cy="49552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180">
              <a:lnSpc>
                <a:spcPct val="100000"/>
              </a:lnSpc>
              <a:spcBef>
                <a:spcPts val="100"/>
              </a:spcBef>
            </a:pPr>
            <a:r>
              <a:rPr sz="1800" b="1" spc="-70" dirty="0">
                <a:latin typeface="Times New Roman"/>
                <a:cs typeface="Times New Roman"/>
              </a:rPr>
              <a:t>DATE</a:t>
            </a:r>
            <a:r>
              <a:rPr sz="1800" b="1" spc="-75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OF</a:t>
            </a:r>
            <a:r>
              <a:rPr sz="1800" b="1" spc="-15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JOINING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: </a:t>
            </a:r>
            <a:r>
              <a:rPr sz="1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17-08-2009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00"/>
              </a:spcBef>
            </a:pPr>
            <a:r>
              <a:rPr sz="1800" b="1" spc="-10" dirty="0">
                <a:latin typeface="Times New Roman"/>
                <a:cs typeface="Times New Roman"/>
              </a:rPr>
              <a:t>Provincialisation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of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Post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: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01-01-</a:t>
            </a:r>
            <a:r>
              <a:rPr sz="1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2021</a:t>
            </a: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90"/>
              </a:spcBef>
            </a:pP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latin typeface="Times New Roman"/>
                <a:cs typeface="Times New Roman"/>
              </a:rPr>
              <a:t>AREA</a:t>
            </a:r>
            <a:r>
              <a:rPr sz="1800" b="1" spc="-19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OF</a:t>
            </a:r>
            <a:r>
              <a:rPr sz="1800" b="1" spc="240" dirty="0">
                <a:latin typeface="Times New Roman"/>
                <a:cs typeface="Times New Roman"/>
              </a:rPr>
              <a:t> </a:t>
            </a:r>
            <a:r>
              <a:rPr sz="1800" b="1" spc="-30" dirty="0">
                <a:latin typeface="Times New Roman"/>
                <a:cs typeface="Times New Roman"/>
              </a:rPr>
              <a:t>SPECIALISATION</a:t>
            </a:r>
            <a:r>
              <a:rPr sz="1800" b="1" spc="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–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GROUP-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C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(INDIAN GOVT</a:t>
            </a:r>
            <a:r>
              <a:rPr sz="1800" b="1" spc="-9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&amp;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POLITICS</a:t>
            </a: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70"/>
              </a:spcBef>
            </a:pP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Times New Roman"/>
                <a:cs typeface="Times New Roman"/>
              </a:rPr>
              <a:t>PROFESSIONAL</a:t>
            </a:r>
            <a:r>
              <a:rPr sz="1800" b="1" spc="235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latin typeface="Times New Roman"/>
                <a:cs typeface="Times New Roman"/>
              </a:rPr>
              <a:t>QUALIFICATION</a:t>
            </a:r>
            <a:r>
              <a:rPr sz="1800" b="1" spc="3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: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SET</a:t>
            </a:r>
            <a:r>
              <a:rPr sz="1800" b="1" spc="-80" dirty="0">
                <a:latin typeface="Times New Roman"/>
                <a:cs typeface="Times New Roman"/>
              </a:rPr>
              <a:t> </a:t>
            </a:r>
            <a:r>
              <a:rPr sz="1800" b="1" spc="-95" dirty="0">
                <a:latin typeface="Times New Roman"/>
                <a:cs typeface="Times New Roman"/>
              </a:rPr>
              <a:t>(STATE</a:t>
            </a:r>
            <a:r>
              <a:rPr sz="1800" b="1" spc="-50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ELIGIBILITY</a:t>
            </a:r>
            <a:r>
              <a:rPr sz="1800" b="1" spc="-14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TEST)</a:t>
            </a: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90"/>
              </a:spcBef>
            </a:pPr>
            <a:endParaRPr sz="18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800" b="1" dirty="0">
                <a:latin typeface="Times New Roman"/>
                <a:cs typeface="Times New Roman"/>
              </a:rPr>
              <a:t>OTHER</a:t>
            </a:r>
            <a:r>
              <a:rPr sz="1800" b="1" spc="-60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latin typeface="Times New Roman"/>
                <a:cs typeface="Times New Roman"/>
              </a:rPr>
              <a:t>QUALIFICATION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:DOUBLE</a:t>
            </a:r>
            <a:r>
              <a:rPr sz="1800" b="1" spc="-10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TET</a:t>
            </a:r>
            <a:r>
              <a:rPr sz="1800" b="1" spc="-9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QUALIFIED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L.P</a:t>
            </a:r>
            <a:r>
              <a:rPr sz="1800" b="1" spc="2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&amp;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latin typeface="Times New Roman"/>
                <a:cs typeface="Times New Roman"/>
              </a:rPr>
              <a:t>UP</a:t>
            </a:r>
            <a:r>
              <a:rPr sz="1800" b="1" spc="-200" dirty="0">
                <a:latin typeface="Times New Roman"/>
                <a:cs typeface="Times New Roman"/>
              </a:rPr>
              <a:t> </a:t>
            </a:r>
            <a:r>
              <a:rPr sz="1800" b="1" spc="-40" dirty="0">
                <a:latin typeface="Times New Roman"/>
                <a:cs typeface="Times New Roman"/>
              </a:rPr>
              <a:t>(Teacher’s </a:t>
            </a:r>
            <a:r>
              <a:rPr sz="1800" b="1" spc="-20" dirty="0">
                <a:latin typeface="Times New Roman"/>
                <a:cs typeface="Times New Roman"/>
              </a:rPr>
              <a:t>ELIGIBILITY</a:t>
            </a:r>
            <a:r>
              <a:rPr sz="1800" b="1" spc="-7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TEST)</a:t>
            </a: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30"/>
              </a:spcBef>
            </a:pP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spc="-65" dirty="0">
                <a:solidFill>
                  <a:srgbClr val="FF0000"/>
                </a:solidFill>
                <a:latin typeface="Times New Roman"/>
                <a:cs typeface="Times New Roman"/>
              </a:rPr>
              <a:t>ORIENTATION</a:t>
            </a:r>
            <a:r>
              <a:rPr sz="1800" b="1" spc="-10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/</a:t>
            </a:r>
            <a:r>
              <a:rPr sz="1800" b="1" spc="-11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FACULTY</a:t>
            </a:r>
            <a:r>
              <a:rPr sz="1800" b="1" spc="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INDUCTION</a:t>
            </a:r>
            <a:r>
              <a:rPr sz="1800" b="1" spc="3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PROGRAMME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800" b="1" i="1" dirty="0">
                <a:solidFill>
                  <a:srgbClr val="001F5F"/>
                </a:solidFill>
                <a:latin typeface="Times New Roman"/>
                <a:cs typeface="Times New Roman"/>
              </a:rPr>
              <a:t>ORGANIZED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 BY</a:t>
            </a:r>
            <a:r>
              <a:rPr sz="1800" b="1" i="1" spc="-1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spc="-50" dirty="0">
                <a:solidFill>
                  <a:srgbClr val="001F5F"/>
                </a:solidFill>
                <a:latin typeface="Times New Roman"/>
                <a:cs typeface="Times New Roman"/>
              </a:rPr>
              <a:t>:</a:t>
            </a:r>
            <a:endParaRPr sz="1800" dirty="0">
              <a:latin typeface="Times New Roman"/>
              <a:cs typeface="Times New Roman"/>
            </a:endParaRPr>
          </a:p>
          <a:p>
            <a:pPr marL="12700" marR="2809240">
              <a:lnSpc>
                <a:spcPct val="150000"/>
              </a:lnSpc>
            </a:pPr>
            <a:r>
              <a:rPr sz="1800" b="1" i="1" dirty="0">
                <a:latin typeface="Times New Roman"/>
                <a:cs typeface="Times New Roman"/>
              </a:rPr>
              <a:t>HUMAN</a:t>
            </a:r>
            <a:r>
              <a:rPr sz="1800" b="1" i="1" spc="-65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RESOURCE</a:t>
            </a:r>
            <a:r>
              <a:rPr sz="1800" b="1" i="1" spc="-40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DEVELOPMENT</a:t>
            </a:r>
            <a:r>
              <a:rPr sz="1800" b="1" i="1" spc="-40" dirty="0">
                <a:latin typeface="Times New Roman"/>
                <a:cs typeface="Times New Roman"/>
              </a:rPr>
              <a:t> </a:t>
            </a:r>
            <a:r>
              <a:rPr sz="1800" b="1" i="1" spc="-10" dirty="0">
                <a:latin typeface="Times New Roman"/>
                <a:cs typeface="Times New Roman"/>
              </a:rPr>
              <a:t>CENTRE, </a:t>
            </a:r>
            <a:r>
              <a:rPr sz="1800" b="1" i="1" dirty="0">
                <a:latin typeface="Times New Roman"/>
                <a:cs typeface="Times New Roman"/>
              </a:rPr>
              <a:t>MIZORAM</a:t>
            </a:r>
            <a:r>
              <a:rPr sz="1800" b="1" i="1" spc="-65" dirty="0">
                <a:latin typeface="Times New Roman"/>
                <a:cs typeface="Times New Roman"/>
              </a:rPr>
              <a:t> </a:t>
            </a:r>
            <a:r>
              <a:rPr sz="1800" b="1" i="1" spc="-10" dirty="0">
                <a:latin typeface="Times New Roman"/>
                <a:cs typeface="Times New Roman"/>
              </a:rPr>
              <a:t>UNIVERSITY</a:t>
            </a:r>
            <a:endParaRPr sz="1800" dirty="0">
              <a:latin typeface="Times New Roman"/>
              <a:cs typeface="Times New Roman"/>
            </a:endParaRPr>
          </a:p>
          <a:p>
            <a:pPr marL="71120" marR="3369310" indent="-58419">
              <a:lnSpc>
                <a:spcPts val="3240"/>
              </a:lnSpc>
              <a:spcBef>
                <a:spcPts val="100"/>
              </a:spcBef>
            </a:pPr>
            <a:r>
              <a:rPr sz="1800" b="1" i="1" spc="-30" dirty="0">
                <a:latin typeface="Times New Roman"/>
                <a:cs typeface="Times New Roman"/>
              </a:rPr>
              <a:t>DURATION-</a:t>
            </a:r>
            <a:r>
              <a:rPr sz="1800" b="1" i="1" spc="-10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02</a:t>
            </a:r>
            <a:r>
              <a:rPr sz="1800" b="1" i="1" spc="-35" dirty="0">
                <a:latin typeface="Times New Roman"/>
                <a:cs typeface="Times New Roman"/>
              </a:rPr>
              <a:t> </a:t>
            </a:r>
            <a:r>
              <a:rPr sz="1800" b="1" i="1" spc="-25" dirty="0">
                <a:latin typeface="Times New Roman"/>
                <a:cs typeface="Times New Roman"/>
              </a:rPr>
              <a:t>NOV</a:t>
            </a:r>
            <a:r>
              <a:rPr sz="1800" b="1" i="1" spc="-105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-</a:t>
            </a:r>
            <a:r>
              <a:rPr sz="1800" b="1" i="1" spc="-40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22</a:t>
            </a:r>
            <a:r>
              <a:rPr sz="1800" b="1" i="1" spc="-35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NOVEMBER,</a:t>
            </a:r>
            <a:r>
              <a:rPr sz="1800" b="1" i="1" spc="10" dirty="0">
                <a:latin typeface="Times New Roman"/>
                <a:cs typeface="Times New Roman"/>
              </a:rPr>
              <a:t> </a:t>
            </a:r>
            <a:r>
              <a:rPr sz="1800" b="1" i="1" spc="-20" dirty="0">
                <a:latin typeface="Times New Roman"/>
                <a:cs typeface="Times New Roman"/>
              </a:rPr>
              <a:t>2021 </a:t>
            </a:r>
            <a:r>
              <a:rPr sz="1800" b="1" i="1" dirty="0">
                <a:solidFill>
                  <a:srgbClr val="FF0000"/>
                </a:solidFill>
                <a:latin typeface="Times New Roman"/>
                <a:cs typeface="Times New Roman"/>
              </a:rPr>
              <a:t>(GRADE</a:t>
            </a:r>
            <a:r>
              <a:rPr sz="1800" b="1" i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-</a:t>
            </a:r>
            <a:r>
              <a:rPr sz="1800" b="1" i="1" spc="-1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i="1" spc="85" dirty="0">
                <a:solidFill>
                  <a:srgbClr val="FF0000"/>
                </a:solidFill>
                <a:latin typeface="Times New Roman"/>
                <a:cs typeface="Times New Roman"/>
              </a:rPr>
              <a:t>A)</a:t>
            </a:r>
            <a:endParaRPr sz="1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943340" y="3293109"/>
            <a:ext cx="2057400" cy="2741930"/>
            <a:chOff x="8943340" y="3293109"/>
            <a:chExt cx="2057400" cy="2741930"/>
          </a:xfrm>
        </p:grpSpPr>
        <p:sp>
          <p:nvSpPr>
            <p:cNvPr id="3" name="object 3"/>
            <p:cNvSpPr/>
            <p:nvPr/>
          </p:nvSpPr>
          <p:spPr>
            <a:xfrm>
              <a:off x="8962390" y="3312159"/>
              <a:ext cx="2019300" cy="2703830"/>
            </a:xfrm>
            <a:custGeom>
              <a:avLst/>
              <a:gdLst/>
              <a:ahLst/>
              <a:cxnLst/>
              <a:rect l="l" t="t" r="r" b="b"/>
              <a:pathLst>
                <a:path w="2019300" h="2703829">
                  <a:moveTo>
                    <a:pt x="2019300" y="0"/>
                  </a:moveTo>
                  <a:lnTo>
                    <a:pt x="0" y="0"/>
                  </a:lnTo>
                  <a:lnTo>
                    <a:pt x="0" y="2703829"/>
                  </a:lnTo>
                  <a:lnTo>
                    <a:pt x="2019300" y="2703829"/>
                  </a:lnTo>
                  <a:lnTo>
                    <a:pt x="20193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962390" y="3312159"/>
              <a:ext cx="2019300" cy="2703830"/>
            </a:xfrm>
            <a:custGeom>
              <a:avLst/>
              <a:gdLst/>
              <a:ahLst/>
              <a:cxnLst/>
              <a:rect l="l" t="t" r="r" b="b"/>
              <a:pathLst>
                <a:path w="2019300" h="2703829">
                  <a:moveTo>
                    <a:pt x="0" y="2703829"/>
                  </a:moveTo>
                  <a:lnTo>
                    <a:pt x="2019300" y="2703829"/>
                  </a:lnTo>
                  <a:lnTo>
                    <a:pt x="2019300" y="0"/>
                  </a:lnTo>
                  <a:lnTo>
                    <a:pt x="0" y="0"/>
                  </a:lnTo>
                  <a:lnTo>
                    <a:pt x="0" y="2703829"/>
                  </a:lnTo>
                  <a:close/>
                </a:path>
              </a:pathLst>
            </a:custGeom>
            <a:ln w="38100">
              <a:solidFill>
                <a:srgbClr val="A42F0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6149340" y="3293109"/>
            <a:ext cx="2056130" cy="2741930"/>
            <a:chOff x="6149340" y="3293109"/>
            <a:chExt cx="2056130" cy="2741930"/>
          </a:xfrm>
        </p:grpSpPr>
        <p:sp>
          <p:nvSpPr>
            <p:cNvPr id="6" name="object 6"/>
            <p:cNvSpPr/>
            <p:nvPr/>
          </p:nvSpPr>
          <p:spPr>
            <a:xfrm>
              <a:off x="6168390" y="3312159"/>
              <a:ext cx="2018030" cy="2703830"/>
            </a:xfrm>
            <a:custGeom>
              <a:avLst/>
              <a:gdLst/>
              <a:ahLst/>
              <a:cxnLst/>
              <a:rect l="l" t="t" r="r" b="b"/>
              <a:pathLst>
                <a:path w="2018029" h="2703829">
                  <a:moveTo>
                    <a:pt x="2018030" y="0"/>
                  </a:moveTo>
                  <a:lnTo>
                    <a:pt x="0" y="0"/>
                  </a:lnTo>
                  <a:lnTo>
                    <a:pt x="0" y="2703829"/>
                  </a:lnTo>
                  <a:lnTo>
                    <a:pt x="2018030" y="2703829"/>
                  </a:lnTo>
                  <a:lnTo>
                    <a:pt x="20180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68390" y="3312159"/>
              <a:ext cx="2018030" cy="2703830"/>
            </a:xfrm>
            <a:custGeom>
              <a:avLst/>
              <a:gdLst/>
              <a:ahLst/>
              <a:cxnLst/>
              <a:rect l="l" t="t" r="r" b="b"/>
              <a:pathLst>
                <a:path w="2018029" h="2703829">
                  <a:moveTo>
                    <a:pt x="0" y="2703829"/>
                  </a:moveTo>
                  <a:lnTo>
                    <a:pt x="2018030" y="2703829"/>
                  </a:lnTo>
                  <a:lnTo>
                    <a:pt x="2018030" y="0"/>
                  </a:lnTo>
                  <a:lnTo>
                    <a:pt x="0" y="0"/>
                  </a:lnTo>
                  <a:lnTo>
                    <a:pt x="0" y="2703829"/>
                  </a:lnTo>
                  <a:close/>
                </a:path>
              </a:pathLst>
            </a:custGeom>
            <a:ln w="38100">
              <a:solidFill>
                <a:srgbClr val="A42F0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3811270" y="3293109"/>
            <a:ext cx="2056130" cy="2741930"/>
            <a:chOff x="3811270" y="3293109"/>
            <a:chExt cx="2056130" cy="2741930"/>
          </a:xfrm>
        </p:grpSpPr>
        <p:sp>
          <p:nvSpPr>
            <p:cNvPr id="9" name="object 9"/>
            <p:cNvSpPr/>
            <p:nvPr/>
          </p:nvSpPr>
          <p:spPr>
            <a:xfrm>
              <a:off x="3830320" y="3312159"/>
              <a:ext cx="2018030" cy="2703830"/>
            </a:xfrm>
            <a:custGeom>
              <a:avLst/>
              <a:gdLst/>
              <a:ahLst/>
              <a:cxnLst/>
              <a:rect l="l" t="t" r="r" b="b"/>
              <a:pathLst>
                <a:path w="2018029" h="2703829">
                  <a:moveTo>
                    <a:pt x="2018029" y="0"/>
                  </a:moveTo>
                  <a:lnTo>
                    <a:pt x="0" y="0"/>
                  </a:lnTo>
                  <a:lnTo>
                    <a:pt x="0" y="2703829"/>
                  </a:lnTo>
                  <a:lnTo>
                    <a:pt x="2018029" y="2703829"/>
                  </a:lnTo>
                  <a:lnTo>
                    <a:pt x="20180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830320" y="3312159"/>
              <a:ext cx="2018030" cy="2703830"/>
            </a:xfrm>
            <a:custGeom>
              <a:avLst/>
              <a:gdLst/>
              <a:ahLst/>
              <a:cxnLst/>
              <a:rect l="l" t="t" r="r" b="b"/>
              <a:pathLst>
                <a:path w="2018029" h="2703829">
                  <a:moveTo>
                    <a:pt x="0" y="2703829"/>
                  </a:moveTo>
                  <a:lnTo>
                    <a:pt x="2018029" y="2703829"/>
                  </a:lnTo>
                  <a:lnTo>
                    <a:pt x="2018029" y="0"/>
                  </a:lnTo>
                  <a:lnTo>
                    <a:pt x="0" y="0"/>
                  </a:lnTo>
                  <a:lnTo>
                    <a:pt x="0" y="2703829"/>
                  </a:lnTo>
                  <a:close/>
                </a:path>
              </a:pathLst>
            </a:custGeom>
            <a:ln w="38100">
              <a:solidFill>
                <a:srgbClr val="A42F0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6174740" y="506730"/>
            <a:ext cx="2056130" cy="2698750"/>
            <a:chOff x="6174740" y="506730"/>
            <a:chExt cx="2056130" cy="2698750"/>
          </a:xfrm>
        </p:grpSpPr>
        <p:sp>
          <p:nvSpPr>
            <p:cNvPr id="12" name="object 12"/>
            <p:cNvSpPr/>
            <p:nvPr/>
          </p:nvSpPr>
          <p:spPr>
            <a:xfrm>
              <a:off x="6193790" y="525780"/>
              <a:ext cx="2018030" cy="2660650"/>
            </a:xfrm>
            <a:custGeom>
              <a:avLst/>
              <a:gdLst/>
              <a:ahLst/>
              <a:cxnLst/>
              <a:rect l="l" t="t" r="r" b="b"/>
              <a:pathLst>
                <a:path w="2018029" h="2660650">
                  <a:moveTo>
                    <a:pt x="2018030" y="0"/>
                  </a:moveTo>
                  <a:lnTo>
                    <a:pt x="0" y="0"/>
                  </a:lnTo>
                  <a:lnTo>
                    <a:pt x="0" y="2660650"/>
                  </a:lnTo>
                  <a:lnTo>
                    <a:pt x="2018030" y="2660650"/>
                  </a:lnTo>
                  <a:lnTo>
                    <a:pt x="20180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193790" y="525780"/>
              <a:ext cx="2018030" cy="2660650"/>
            </a:xfrm>
            <a:custGeom>
              <a:avLst/>
              <a:gdLst/>
              <a:ahLst/>
              <a:cxnLst/>
              <a:rect l="l" t="t" r="r" b="b"/>
              <a:pathLst>
                <a:path w="2018029" h="2660650">
                  <a:moveTo>
                    <a:pt x="0" y="2660650"/>
                  </a:moveTo>
                  <a:lnTo>
                    <a:pt x="2018030" y="2660650"/>
                  </a:lnTo>
                  <a:lnTo>
                    <a:pt x="2018030" y="0"/>
                  </a:lnTo>
                  <a:lnTo>
                    <a:pt x="0" y="0"/>
                  </a:lnTo>
                  <a:lnTo>
                    <a:pt x="0" y="2660650"/>
                  </a:lnTo>
                  <a:close/>
                </a:path>
              </a:pathLst>
            </a:custGeom>
            <a:ln w="38100">
              <a:solidFill>
                <a:srgbClr val="A42F0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8917940" y="447040"/>
            <a:ext cx="2056130" cy="2758440"/>
            <a:chOff x="8917940" y="447040"/>
            <a:chExt cx="2056130" cy="2758440"/>
          </a:xfrm>
        </p:grpSpPr>
        <p:sp>
          <p:nvSpPr>
            <p:cNvPr id="15" name="object 15"/>
            <p:cNvSpPr/>
            <p:nvPr/>
          </p:nvSpPr>
          <p:spPr>
            <a:xfrm>
              <a:off x="8936990" y="466090"/>
              <a:ext cx="2018030" cy="2720340"/>
            </a:xfrm>
            <a:custGeom>
              <a:avLst/>
              <a:gdLst/>
              <a:ahLst/>
              <a:cxnLst/>
              <a:rect l="l" t="t" r="r" b="b"/>
              <a:pathLst>
                <a:path w="2018029" h="2720340">
                  <a:moveTo>
                    <a:pt x="2018029" y="0"/>
                  </a:moveTo>
                  <a:lnTo>
                    <a:pt x="0" y="0"/>
                  </a:lnTo>
                  <a:lnTo>
                    <a:pt x="0" y="2720340"/>
                  </a:lnTo>
                  <a:lnTo>
                    <a:pt x="2018029" y="2720340"/>
                  </a:lnTo>
                  <a:lnTo>
                    <a:pt x="20180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936990" y="466090"/>
              <a:ext cx="2018030" cy="2720340"/>
            </a:xfrm>
            <a:custGeom>
              <a:avLst/>
              <a:gdLst/>
              <a:ahLst/>
              <a:cxnLst/>
              <a:rect l="l" t="t" r="r" b="b"/>
              <a:pathLst>
                <a:path w="2018029" h="2720340">
                  <a:moveTo>
                    <a:pt x="0" y="2720340"/>
                  </a:moveTo>
                  <a:lnTo>
                    <a:pt x="2018029" y="2720340"/>
                  </a:lnTo>
                  <a:lnTo>
                    <a:pt x="2018029" y="0"/>
                  </a:lnTo>
                  <a:lnTo>
                    <a:pt x="0" y="0"/>
                  </a:lnTo>
                  <a:lnTo>
                    <a:pt x="0" y="2720340"/>
                  </a:lnTo>
                  <a:close/>
                </a:path>
              </a:pathLst>
            </a:custGeom>
            <a:ln w="38100">
              <a:solidFill>
                <a:srgbClr val="A42F0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3811270" y="463550"/>
            <a:ext cx="2056130" cy="2741930"/>
            <a:chOff x="3811270" y="463550"/>
            <a:chExt cx="2056130" cy="2741930"/>
          </a:xfrm>
        </p:grpSpPr>
        <p:sp>
          <p:nvSpPr>
            <p:cNvPr id="18" name="object 18"/>
            <p:cNvSpPr/>
            <p:nvPr/>
          </p:nvSpPr>
          <p:spPr>
            <a:xfrm>
              <a:off x="3830320" y="482600"/>
              <a:ext cx="2018030" cy="2703830"/>
            </a:xfrm>
            <a:custGeom>
              <a:avLst/>
              <a:gdLst/>
              <a:ahLst/>
              <a:cxnLst/>
              <a:rect l="l" t="t" r="r" b="b"/>
              <a:pathLst>
                <a:path w="2018029" h="2703830">
                  <a:moveTo>
                    <a:pt x="2018029" y="0"/>
                  </a:moveTo>
                  <a:lnTo>
                    <a:pt x="0" y="0"/>
                  </a:lnTo>
                  <a:lnTo>
                    <a:pt x="0" y="2703829"/>
                  </a:lnTo>
                  <a:lnTo>
                    <a:pt x="2018029" y="2703829"/>
                  </a:lnTo>
                  <a:lnTo>
                    <a:pt x="20180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830320" y="482600"/>
              <a:ext cx="2018030" cy="2703830"/>
            </a:xfrm>
            <a:custGeom>
              <a:avLst/>
              <a:gdLst/>
              <a:ahLst/>
              <a:cxnLst/>
              <a:rect l="l" t="t" r="r" b="b"/>
              <a:pathLst>
                <a:path w="2018029" h="2703830">
                  <a:moveTo>
                    <a:pt x="0" y="2703829"/>
                  </a:moveTo>
                  <a:lnTo>
                    <a:pt x="2018029" y="2703829"/>
                  </a:lnTo>
                  <a:lnTo>
                    <a:pt x="2018029" y="0"/>
                  </a:lnTo>
                  <a:lnTo>
                    <a:pt x="0" y="0"/>
                  </a:lnTo>
                  <a:lnTo>
                    <a:pt x="0" y="2703829"/>
                  </a:lnTo>
                  <a:close/>
                </a:path>
              </a:pathLst>
            </a:custGeom>
            <a:ln w="38100">
              <a:solidFill>
                <a:srgbClr val="A42F0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11600" y="598170"/>
              <a:ext cx="1819910" cy="2501900"/>
            </a:xfrm>
            <a:prstGeom prst="rect">
              <a:avLst/>
            </a:prstGeom>
          </p:spPr>
        </p:pic>
      </p:grpSp>
      <p:pic>
        <p:nvPicPr>
          <p:cNvPr id="21" name="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67450" y="598169"/>
            <a:ext cx="1882140" cy="2588260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964930" y="598169"/>
            <a:ext cx="1882139" cy="2588260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03040" y="3497579"/>
            <a:ext cx="1728469" cy="2377440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379209" y="3362959"/>
            <a:ext cx="1695449" cy="2330450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159240" y="3373120"/>
            <a:ext cx="1687829" cy="2320290"/>
          </a:xfrm>
          <a:prstGeom prst="rect">
            <a:avLst/>
          </a:prstGeom>
        </p:spPr>
      </p:pic>
      <p:grpSp>
        <p:nvGrpSpPr>
          <p:cNvPr id="26" name="object 26"/>
          <p:cNvGrpSpPr/>
          <p:nvPr/>
        </p:nvGrpSpPr>
        <p:grpSpPr>
          <a:xfrm>
            <a:off x="892130" y="1567183"/>
            <a:ext cx="2822575" cy="2205355"/>
            <a:chOff x="892130" y="1567183"/>
            <a:chExt cx="2822575" cy="2205355"/>
          </a:xfrm>
        </p:grpSpPr>
        <p:sp>
          <p:nvSpPr>
            <p:cNvPr id="27" name="object 27"/>
            <p:cNvSpPr/>
            <p:nvPr/>
          </p:nvSpPr>
          <p:spPr>
            <a:xfrm>
              <a:off x="900068" y="1575121"/>
              <a:ext cx="2806700" cy="2189480"/>
            </a:xfrm>
            <a:custGeom>
              <a:avLst/>
              <a:gdLst/>
              <a:ahLst/>
              <a:cxnLst/>
              <a:rect l="l" t="t" r="r" b="b"/>
              <a:pathLst>
                <a:path w="2806700" h="2189479">
                  <a:moveTo>
                    <a:pt x="1213499" y="0"/>
                  </a:moveTo>
                  <a:lnTo>
                    <a:pt x="1166851" y="1117"/>
                  </a:lnTo>
                  <a:lnTo>
                    <a:pt x="1120375" y="3690"/>
                  </a:lnTo>
                  <a:lnTo>
                    <a:pt x="1074121" y="7711"/>
                  </a:lnTo>
                  <a:lnTo>
                    <a:pt x="1028137" y="13177"/>
                  </a:lnTo>
                  <a:lnTo>
                    <a:pt x="982474" y="20081"/>
                  </a:lnTo>
                  <a:lnTo>
                    <a:pt x="937181" y="28420"/>
                  </a:lnTo>
                  <a:lnTo>
                    <a:pt x="892308" y="38187"/>
                  </a:lnTo>
                  <a:lnTo>
                    <a:pt x="847904" y="49378"/>
                  </a:lnTo>
                  <a:lnTo>
                    <a:pt x="804019" y="61987"/>
                  </a:lnTo>
                  <a:lnTo>
                    <a:pt x="760702" y="76010"/>
                  </a:lnTo>
                  <a:lnTo>
                    <a:pt x="718003" y="91441"/>
                  </a:lnTo>
                  <a:lnTo>
                    <a:pt x="675972" y="108276"/>
                  </a:lnTo>
                  <a:lnTo>
                    <a:pt x="634657" y="126509"/>
                  </a:lnTo>
                  <a:lnTo>
                    <a:pt x="594110" y="146135"/>
                  </a:lnTo>
                  <a:lnTo>
                    <a:pt x="554379" y="167148"/>
                  </a:lnTo>
                  <a:lnTo>
                    <a:pt x="515514" y="189545"/>
                  </a:lnTo>
                  <a:lnTo>
                    <a:pt x="477564" y="213320"/>
                  </a:lnTo>
                  <a:lnTo>
                    <a:pt x="440579" y="238467"/>
                  </a:lnTo>
                  <a:lnTo>
                    <a:pt x="404609" y="264981"/>
                  </a:lnTo>
                  <a:lnTo>
                    <a:pt x="369703" y="292858"/>
                  </a:lnTo>
                  <a:lnTo>
                    <a:pt x="335910" y="322093"/>
                  </a:lnTo>
                  <a:lnTo>
                    <a:pt x="303281" y="352680"/>
                  </a:lnTo>
                  <a:lnTo>
                    <a:pt x="271865" y="384614"/>
                  </a:lnTo>
                  <a:lnTo>
                    <a:pt x="241712" y="417889"/>
                  </a:lnTo>
                  <a:lnTo>
                    <a:pt x="211750" y="453914"/>
                  </a:lnTo>
                  <a:lnTo>
                    <a:pt x="183812" y="490689"/>
                  </a:lnTo>
                  <a:lnTo>
                    <a:pt x="157888" y="528164"/>
                  </a:lnTo>
                  <a:lnTo>
                    <a:pt x="133971" y="566291"/>
                  </a:lnTo>
                  <a:lnTo>
                    <a:pt x="112049" y="605019"/>
                  </a:lnTo>
                  <a:lnTo>
                    <a:pt x="92114" y="644299"/>
                  </a:lnTo>
                  <a:lnTo>
                    <a:pt x="74157" y="684083"/>
                  </a:lnTo>
                  <a:lnTo>
                    <a:pt x="58168" y="724319"/>
                  </a:lnTo>
                  <a:lnTo>
                    <a:pt x="44138" y="764959"/>
                  </a:lnTo>
                  <a:lnTo>
                    <a:pt x="32057" y="805954"/>
                  </a:lnTo>
                  <a:lnTo>
                    <a:pt x="21917" y="847253"/>
                  </a:lnTo>
                  <a:lnTo>
                    <a:pt x="13709" y="888808"/>
                  </a:lnTo>
                  <a:lnTo>
                    <a:pt x="7422" y="930568"/>
                  </a:lnTo>
                  <a:lnTo>
                    <a:pt x="3047" y="972485"/>
                  </a:lnTo>
                  <a:lnTo>
                    <a:pt x="577" y="1014509"/>
                  </a:lnTo>
                  <a:lnTo>
                    <a:pt x="0" y="1056590"/>
                  </a:lnTo>
                  <a:lnTo>
                    <a:pt x="1307" y="1098679"/>
                  </a:lnTo>
                  <a:lnTo>
                    <a:pt x="4490" y="1140726"/>
                  </a:lnTo>
                  <a:lnTo>
                    <a:pt x="9540" y="1182682"/>
                  </a:lnTo>
                  <a:lnTo>
                    <a:pt x="16446" y="1224498"/>
                  </a:lnTo>
                  <a:lnTo>
                    <a:pt x="25199" y="1266124"/>
                  </a:lnTo>
                  <a:lnTo>
                    <a:pt x="35791" y="1307510"/>
                  </a:lnTo>
                  <a:lnTo>
                    <a:pt x="48212" y="1348608"/>
                  </a:lnTo>
                  <a:lnTo>
                    <a:pt x="62453" y="1389366"/>
                  </a:lnTo>
                  <a:lnTo>
                    <a:pt x="78504" y="1429737"/>
                  </a:lnTo>
                  <a:lnTo>
                    <a:pt x="96356" y="1469671"/>
                  </a:lnTo>
                  <a:lnTo>
                    <a:pt x="116000" y="1509117"/>
                  </a:lnTo>
                  <a:lnTo>
                    <a:pt x="137427" y="1548027"/>
                  </a:lnTo>
                  <a:lnTo>
                    <a:pt x="160627" y="1586351"/>
                  </a:lnTo>
                  <a:lnTo>
                    <a:pt x="185591" y="1624040"/>
                  </a:lnTo>
                  <a:lnTo>
                    <a:pt x="212309" y="1661044"/>
                  </a:lnTo>
                  <a:lnTo>
                    <a:pt x="240773" y="1697314"/>
                  </a:lnTo>
                  <a:lnTo>
                    <a:pt x="270973" y="1732800"/>
                  </a:lnTo>
                  <a:lnTo>
                    <a:pt x="302900" y="1767452"/>
                  </a:lnTo>
                  <a:lnTo>
                    <a:pt x="336545" y="1801222"/>
                  </a:lnTo>
                  <a:lnTo>
                    <a:pt x="371897" y="1834060"/>
                  </a:lnTo>
                  <a:lnTo>
                    <a:pt x="408949" y="1865915"/>
                  </a:lnTo>
                  <a:lnTo>
                    <a:pt x="447691" y="1896740"/>
                  </a:lnTo>
                  <a:lnTo>
                    <a:pt x="488112" y="1926484"/>
                  </a:lnTo>
                  <a:lnTo>
                    <a:pt x="530205" y="1955097"/>
                  </a:lnTo>
                  <a:lnTo>
                    <a:pt x="571467" y="1981029"/>
                  </a:lnTo>
                  <a:lnTo>
                    <a:pt x="613449" y="2005414"/>
                  </a:lnTo>
                  <a:lnTo>
                    <a:pt x="656103" y="2028259"/>
                  </a:lnTo>
                  <a:lnTo>
                    <a:pt x="699378" y="2049567"/>
                  </a:lnTo>
                  <a:lnTo>
                    <a:pt x="743224" y="2069345"/>
                  </a:lnTo>
                  <a:lnTo>
                    <a:pt x="787593" y="2087597"/>
                  </a:lnTo>
                  <a:lnTo>
                    <a:pt x="832435" y="2104329"/>
                  </a:lnTo>
                  <a:lnTo>
                    <a:pt x="877700" y="2119545"/>
                  </a:lnTo>
                  <a:lnTo>
                    <a:pt x="923338" y="2133251"/>
                  </a:lnTo>
                  <a:lnTo>
                    <a:pt x="969301" y="2145452"/>
                  </a:lnTo>
                  <a:lnTo>
                    <a:pt x="1015538" y="2156152"/>
                  </a:lnTo>
                  <a:lnTo>
                    <a:pt x="1061999" y="2165358"/>
                  </a:lnTo>
                  <a:lnTo>
                    <a:pt x="1108636" y="2173073"/>
                  </a:lnTo>
                  <a:lnTo>
                    <a:pt x="1155398" y="2179304"/>
                  </a:lnTo>
                  <a:lnTo>
                    <a:pt x="1202236" y="2184055"/>
                  </a:lnTo>
                  <a:lnTo>
                    <a:pt x="1249101" y="2187332"/>
                  </a:lnTo>
                  <a:lnTo>
                    <a:pt x="1295943" y="2189139"/>
                  </a:lnTo>
                  <a:lnTo>
                    <a:pt x="1342712" y="2189482"/>
                  </a:lnTo>
                  <a:lnTo>
                    <a:pt x="1389358" y="2188366"/>
                  </a:lnTo>
                  <a:lnTo>
                    <a:pt x="1435833" y="2185796"/>
                  </a:lnTo>
                  <a:lnTo>
                    <a:pt x="1482086" y="2181777"/>
                  </a:lnTo>
                  <a:lnTo>
                    <a:pt x="1528068" y="2176313"/>
                  </a:lnTo>
                  <a:lnTo>
                    <a:pt x="1573730" y="2169412"/>
                  </a:lnTo>
                  <a:lnTo>
                    <a:pt x="1619021" y="2161076"/>
                  </a:lnTo>
                  <a:lnTo>
                    <a:pt x="1663892" y="2151312"/>
                  </a:lnTo>
                  <a:lnTo>
                    <a:pt x="1708295" y="2140124"/>
                  </a:lnTo>
                  <a:lnTo>
                    <a:pt x="1752178" y="2127518"/>
                  </a:lnTo>
                  <a:lnTo>
                    <a:pt x="1795492" y="2113499"/>
                  </a:lnTo>
                  <a:lnTo>
                    <a:pt x="1838188" y="2098072"/>
                  </a:lnTo>
                  <a:lnTo>
                    <a:pt x="1880217" y="2081242"/>
                  </a:lnTo>
                  <a:lnTo>
                    <a:pt x="1921528" y="2063014"/>
                  </a:lnTo>
                  <a:lnTo>
                    <a:pt x="1962073" y="2043393"/>
                  </a:lnTo>
                  <a:lnTo>
                    <a:pt x="2001801" y="2022385"/>
                  </a:lnTo>
                  <a:lnTo>
                    <a:pt x="2040662" y="1999994"/>
                  </a:lnTo>
                  <a:lnTo>
                    <a:pt x="2078609" y="1976226"/>
                  </a:lnTo>
                  <a:lnTo>
                    <a:pt x="2115590" y="1951085"/>
                  </a:lnTo>
                  <a:lnTo>
                    <a:pt x="2151556" y="1924578"/>
                  </a:lnTo>
                  <a:lnTo>
                    <a:pt x="2186457" y="1896708"/>
                  </a:lnTo>
                  <a:lnTo>
                    <a:pt x="2220245" y="1867481"/>
                  </a:lnTo>
                  <a:lnTo>
                    <a:pt x="2252869" y="1836902"/>
                  </a:lnTo>
                  <a:lnTo>
                    <a:pt x="2284280" y="1804977"/>
                  </a:lnTo>
                  <a:lnTo>
                    <a:pt x="2314428" y="1771709"/>
                  </a:lnTo>
                  <a:lnTo>
                    <a:pt x="2806553" y="1753929"/>
                  </a:lnTo>
                  <a:lnTo>
                    <a:pt x="2519152" y="1400107"/>
                  </a:lnTo>
                  <a:lnTo>
                    <a:pt x="2530891" y="1355660"/>
                  </a:lnTo>
                  <a:lnTo>
                    <a:pt x="2540372" y="1311034"/>
                  </a:lnTo>
                  <a:lnTo>
                    <a:pt x="2547618" y="1266283"/>
                  </a:lnTo>
                  <a:lnTo>
                    <a:pt x="2552651" y="1221461"/>
                  </a:lnTo>
                  <a:lnTo>
                    <a:pt x="2555495" y="1176621"/>
                  </a:lnTo>
                  <a:lnTo>
                    <a:pt x="2556172" y="1131817"/>
                  </a:lnTo>
                  <a:lnTo>
                    <a:pt x="2554705" y="1087102"/>
                  </a:lnTo>
                  <a:lnTo>
                    <a:pt x="2551116" y="1042531"/>
                  </a:lnTo>
                  <a:lnTo>
                    <a:pt x="2545429" y="998155"/>
                  </a:lnTo>
                  <a:lnTo>
                    <a:pt x="2537667" y="954030"/>
                  </a:lnTo>
                  <a:lnTo>
                    <a:pt x="2527851" y="910208"/>
                  </a:lnTo>
                  <a:lnTo>
                    <a:pt x="2516004" y="866744"/>
                  </a:lnTo>
                  <a:lnTo>
                    <a:pt x="2502150" y="823690"/>
                  </a:lnTo>
                  <a:lnTo>
                    <a:pt x="2486312" y="781100"/>
                  </a:lnTo>
                  <a:lnTo>
                    <a:pt x="2468511" y="739028"/>
                  </a:lnTo>
                  <a:lnTo>
                    <a:pt x="2448770" y="697527"/>
                  </a:lnTo>
                  <a:lnTo>
                    <a:pt x="2427113" y="656651"/>
                  </a:lnTo>
                  <a:lnTo>
                    <a:pt x="2403562" y="616454"/>
                  </a:lnTo>
                  <a:lnTo>
                    <a:pt x="2378140" y="576989"/>
                  </a:lnTo>
                  <a:lnTo>
                    <a:pt x="2350870" y="538309"/>
                  </a:lnTo>
                  <a:lnTo>
                    <a:pt x="2321774" y="500468"/>
                  </a:lnTo>
                  <a:lnTo>
                    <a:pt x="2290875" y="463520"/>
                  </a:lnTo>
                  <a:lnTo>
                    <a:pt x="2258196" y="427518"/>
                  </a:lnTo>
                  <a:lnTo>
                    <a:pt x="2223759" y="392515"/>
                  </a:lnTo>
                  <a:lnTo>
                    <a:pt x="2187588" y="358566"/>
                  </a:lnTo>
                  <a:lnTo>
                    <a:pt x="2149705" y="325724"/>
                  </a:lnTo>
                  <a:lnTo>
                    <a:pt x="2110132" y="294043"/>
                  </a:lnTo>
                  <a:lnTo>
                    <a:pt x="2068894" y="263575"/>
                  </a:lnTo>
                  <a:lnTo>
                    <a:pt x="2026011" y="234374"/>
                  </a:lnTo>
                  <a:lnTo>
                    <a:pt x="1984749" y="208443"/>
                  </a:lnTo>
                  <a:lnTo>
                    <a:pt x="1942767" y="184058"/>
                  </a:lnTo>
                  <a:lnTo>
                    <a:pt x="1900114" y="161213"/>
                  </a:lnTo>
                  <a:lnTo>
                    <a:pt x="1856839" y="139905"/>
                  </a:lnTo>
                  <a:lnTo>
                    <a:pt x="1812992" y="120127"/>
                  </a:lnTo>
                  <a:lnTo>
                    <a:pt x="1768623" y="101875"/>
                  </a:lnTo>
                  <a:lnTo>
                    <a:pt x="1723781" y="85144"/>
                  </a:lnTo>
                  <a:lnTo>
                    <a:pt x="1678516" y="69928"/>
                  </a:lnTo>
                  <a:lnTo>
                    <a:pt x="1632877" y="56222"/>
                  </a:lnTo>
                  <a:lnTo>
                    <a:pt x="1586915" y="44022"/>
                  </a:lnTo>
                  <a:lnTo>
                    <a:pt x="1540678" y="33322"/>
                  </a:lnTo>
                  <a:lnTo>
                    <a:pt x="1494216" y="24117"/>
                  </a:lnTo>
                  <a:lnTo>
                    <a:pt x="1447578" y="16402"/>
                  </a:lnTo>
                  <a:lnTo>
                    <a:pt x="1400816" y="10172"/>
                  </a:lnTo>
                  <a:lnTo>
                    <a:pt x="1353977" y="5422"/>
                  </a:lnTo>
                  <a:lnTo>
                    <a:pt x="1307111" y="2147"/>
                  </a:lnTo>
                  <a:lnTo>
                    <a:pt x="1260269" y="341"/>
                  </a:lnTo>
                  <a:lnTo>
                    <a:pt x="12134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900068" y="1575121"/>
              <a:ext cx="2806700" cy="2189480"/>
            </a:xfrm>
            <a:custGeom>
              <a:avLst/>
              <a:gdLst/>
              <a:ahLst/>
              <a:cxnLst/>
              <a:rect l="l" t="t" r="r" b="b"/>
              <a:pathLst>
                <a:path w="2806700" h="2189479">
                  <a:moveTo>
                    <a:pt x="2806553" y="1753929"/>
                  </a:moveTo>
                  <a:lnTo>
                    <a:pt x="2314428" y="1771709"/>
                  </a:lnTo>
                  <a:lnTo>
                    <a:pt x="2284280" y="1804977"/>
                  </a:lnTo>
                  <a:lnTo>
                    <a:pt x="2252869" y="1836902"/>
                  </a:lnTo>
                  <a:lnTo>
                    <a:pt x="2220245" y="1867481"/>
                  </a:lnTo>
                  <a:lnTo>
                    <a:pt x="2186457" y="1896708"/>
                  </a:lnTo>
                  <a:lnTo>
                    <a:pt x="2151556" y="1924578"/>
                  </a:lnTo>
                  <a:lnTo>
                    <a:pt x="2115590" y="1951085"/>
                  </a:lnTo>
                  <a:lnTo>
                    <a:pt x="2078609" y="1976226"/>
                  </a:lnTo>
                  <a:lnTo>
                    <a:pt x="2040662" y="1999994"/>
                  </a:lnTo>
                  <a:lnTo>
                    <a:pt x="2001801" y="2022385"/>
                  </a:lnTo>
                  <a:lnTo>
                    <a:pt x="1962073" y="2043393"/>
                  </a:lnTo>
                  <a:lnTo>
                    <a:pt x="1921528" y="2063014"/>
                  </a:lnTo>
                  <a:lnTo>
                    <a:pt x="1880217" y="2081242"/>
                  </a:lnTo>
                  <a:lnTo>
                    <a:pt x="1838188" y="2098072"/>
                  </a:lnTo>
                  <a:lnTo>
                    <a:pt x="1795492" y="2113499"/>
                  </a:lnTo>
                  <a:lnTo>
                    <a:pt x="1752178" y="2127518"/>
                  </a:lnTo>
                  <a:lnTo>
                    <a:pt x="1708295" y="2140124"/>
                  </a:lnTo>
                  <a:lnTo>
                    <a:pt x="1663892" y="2151312"/>
                  </a:lnTo>
                  <a:lnTo>
                    <a:pt x="1619021" y="2161076"/>
                  </a:lnTo>
                  <a:lnTo>
                    <a:pt x="1573730" y="2169412"/>
                  </a:lnTo>
                  <a:lnTo>
                    <a:pt x="1528068" y="2176313"/>
                  </a:lnTo>
                  <a:lnTo>
                    <a:pt x="1482086" y="2181777"/>
                  </a:lnTo>
                  <a:lnTo>
                    <a:pt x="1435833" y="2185796"/>
                  </a:lnTo>
                  <a:lnTo>
                    <a:pt x="1389358" y="2188366"/>
                  </a:lnTo>
                  <a:lnTo>
                    <a:pt x="1342712" y="2189482"/>
                  </a:lnTo>
                  <a:lnTo>
                    <a:pt x="1295943" y="2189139"/>
                  </a:lnTo>
                  <a:lnTo>
                    <a:pt x="1249101" y="2187332"/>
                  </a:lnTo>
                  <a:lnTo>
                    <a:pt x="1202236" y="2184055"/>
                  </a:lnTo>
                  <a:lnTo>
                    <a:pt x="1155398" y="2179304"/>
                  </a:lnTo>
                  <a:lnTo>
                    <a:pt x="1108636" y="2173073"/>
                  </a:lnTo>
                  <a:lnTo>
                    <a:pt x="1061999" y="2165358"/>
                  </a:lnTo>
                  <a:lnTo>
                    <a:pt x="1015538" y="2156152"/>
                  </a:lnTo>
                  <a:lnTo>
                    <a:pt x="969301" y="2145452"/>
                  </a:lnTo>
                  <a:lnTo>
                    <a:pt x="923338" y="2133251"/>
                  </a:lnTo>
                  <a:lnTo>
                    <a:pt x="877700" y="2119545"/>
                  </a:lnTo>
                  <a:lnTo>
                    <a:pt x="832435" y="2104329"/>
                  </a:lnTo>
                  <a:lnTo>
                    <a:pt x="787593" y="2087597"/>
                  </a:lnTo>
                  <a:lnTo>
                    <a:pt x="743224" y="2069345"/>
                  </a:lnTo>
                  <a:lnTo>
                    <a:pt x="699378" y="2049567"/>
                  </a:lnTo>
                  <a:lnTo>
                    <a:pt x="656103" y="2028259"/>
                  </a:lnTo>
                  <a:lnTo>
                    <a:pt x="613449" y="2005414"/>
                  </a:lnTo>
                  <a:lnTo>
                    <a:pt x="571467" y="1981029"/>
                  </a:lnTo>
                  <a:lnTo>
                    <a:pt x="530205" y="1955097"/>
                  </a:lnTo>
                  <a:lnTo>
                    <a:pt x="488112" y="1926484"/>
                  </a:lnTo>
                  <a:lnTo>
                    <a:pt x="447691" y="1896740"/>
                  </a:lnTo>
                  <a:lnTo>
                    <a:pt x="408949" y="1865915"/>
                  </a:lnTo>
                  <a:lnTo>
                    <a:pt x="371897" y="1834060"/>
                  </a:lnTo>
                  <a:lnTo>
                    <a:pt x="336545" y="1801222"/>
                  </a:lnTo>
                  <a:lnTo>
                    <a:pt x="302900" y="1767452"/>
                  </a:lnTo>
                  <a:lnTo>
                    <a:pt x="270973" y="1732800"/>
                  </a:lnTo>
                  <a:lnTo>
                    <a:pt x="240773" y="1697314"/>
                  </a:lnTo>
                  <a:lnTo>
                    <a:pt x="212309" y="1661044"/>
                  </a:lnTo>
                  <a:lnTo>
                    <a:pt x="185591" y="1624040"/>
                  </a:lnTo>
                  <a:lnTo>
                    <a:pt x="160627" y="1586351"/>
                  </a:lnTo>
                  <a:lnTo>
                    <a:pt x="137427" y="1548027"/>
                  </a:lnTo>
                  <a:lnTo>
                    <a:pt x="116000" y="1509117"/>
                  </a:lnTo>
                  <a:lnTo>
                    <a:pt x="96356" y="1469671"/>
                  </a:lnTo>
                  <a:lnTo>
                    <a:pt x="78504" y="1429737"/>
                  </a:lnTo>
                  <a:lnTo>
                    <a:pt x="62453" y="1389366"/>
                  </a:lnTo>
                  <a:lnTo>
                    <a:pt x="48212" y="1348608"/>
                  </a:lnTo>
                  <a:lnTo>
                    <a:pt x="35791" y="1307510"/>
                  </a:lnTo>
                  <a:lnTo>
                    <a:pt x="25199" y="1266124"/>
                  </a:lnTo>
                  <a:lnTo>
                    <a:pt x="16446" y="1224498"/>
                  </a:lnTo>
                  <a:lnTo>
                    <a:pt x="9540" y="1182682"/>
                  </a:lnTo>
                  <a:lnTo>
                    <a:pt x="4490" y="1140726"/>
                  </a:lnTo>
                  <a:lnTo>
                    <a:pt x="1307" y="1098679"/>
                  </a:lnTo>
                  <a:lnTo>
                    <a:pt x="0" y="1056590"/>
                  </a:lnTo>
                  <a:lnTo>
                    <a:pt x="577" y="1014509"/>
                  </a:lnTo>
                  <a:lnTo>
                    <a:pt x="3047" y="972485"/>
                  </a:lnTo>
                  <a:lnTo>
                    <a:pt x="7422" y="930568"/>
                  </a:lnTo>
                  <a:lnTo>
                    <a:pt x="13709" y="888808"/>
                  </a:lnTo>
                  <a:lnTo>
                    <a:pt x="21917" y="847253"/>
                  </a:lnTo>
                  <a:lnTo>
                    <a:pt x="32057" y="805954"/>
                  </a:lnTo>
                  <a:lnTo>
                    <a:pt x="44138" y="764959"/>
                  </a:lnTo>
                  <a:lnTo>
                    <a:pt x="58168" y="724319"/>
                  </a:lnTo>
                  <a:lnTo>
                    <a:pt x="74157" y="684083"/>
                  </a:lnTo>
                  <a:lnTo>
                    <a:pt x="92114" y="644299"/>
                  </a:lnTo>
                  <a:lnTo>
                    <a:pt x="112049" y="605019"/>
                  </a:lnTo>
                  <a:lnTo>
                    <a:pt x="133971" y="566291"/>
                  </a:lnTo>
                  <a:lnTo>
                    <a:pt x="157888" y="528164"/>
                  </a:lnTo>
                  <a:lnTo>
                    <a:pt x="183812" y="490689"/>
                  </a:lnTo>
                  <a:lnTo>
                    <a:pt x="211750" y="453914"/>
                  </a:lnTo>
                  <a:lnTo>
                    <a:pt x="241712" y="417889"/>
                  </a:lnTo>
                  <a:lnTo>
                    <a:pt x="271865" y="384614"/>
                  </a:lnTo>
                  <a:lnTo>
                    <a:pt x="303281" y="352680"/>
                  </a:lnTo>
                  <a:lnTo>
                    <a:pt x="335910" y="322093"/>
                  </a:lnTo>
                  <a:lnTo>
                    <a:pt x="369703" y="292858"/>
                  </a:lnTo>
                  <a:lnTo>
                    <a:pt x="404609" y="264981"/>
                  </a:lnTo>
                  <a:lnTo>
                    <a:pt x="440579" y="238467"/>
                  </a:lnTo>
                  <a:lnTo>
                    <a:pt x="477564" y="213320"/>
                  </a:lnTo>
                  <a:lnTo>
                    <a:pt x="515514" y="189545"/>
                  </a:lnTo>
                  <a:lnTo>
                    <a:pt x="554379" y="167148"/>
                  </a:lnTo>
                  <a:lnTo>
                    <a:pt x="594110" y="146135"/>
                  </a:lnTo>
                  <a:lnTo>
                    <a:pt x="634657" y="126509"/>
                  </a:lnTo>
                  <a:lnTo>
                    <a:pt x="675972" y="108276"/>
                  </a:lnTo>
                  <a:lnTo>
                    <a:pt x="718003" y="91441"/>
                  </a:lnTo>
                  <a:lnTo>
                    <a:pt x="760702" y="76010"/>
                  </a:lnTo>
                  <a:lnTo>
                    <a:pt x="804019" y="61987"/>
                  </a:lnTo>
                  <a:lnTo>
                    <a:pt x="847904" y="49378"/>
                  </a:lnTo>
                  <a:lnTo>
                    <a:pt x="892308" y="38187"/>
                  </a:lnTo>
                  <a:lnTo>
                    <a:pt x="937181" y="28420"/>
                  </a:lnTo>
                  <a:lnTo>
                    <a:pt x="982474" y="20081"/>
                  </a:lnTo>
                  <a:lnTo>
                    <a:pt x="1028137" y="13177"/>
                  </a:lnTo>
                  <a:lnTo>
                    <a:pt x="1074121" y="7711"/>
                  </a:lnTo>
                  <a:lnTo>
                    <a:pt x="1120375" y="3690"/>
                  </a:lnTo>
                  <a:lnTo>
                    <a:pt x="1166851" y="1117"/>
                  </a:lnTo>
                  <a:lnTo>
                    <a:pt x="1213499" y="0"/>
                  </a:lnTo>
                  <a:lnTo>
                    <a:pt x="1260269" y="341"/>
                  </a:lnTo>
                  <a:lnTo>
                    <a:pt x="1307111" y="2147"/>
                  </a:lnTo>
                  <a:lnTo>
                    <a:pt x="1353977" y="5422"/>
                  </a:lnTo>
                  <a:lnTo>
                    <a:pt x="1400816" y="10172"/>
                  </a:lnTo>
                  <a:lnTo>
                    <a:pt x="1447578" y="16402"/>
                  </a:lnTo>
                  <a:lnTo>
                    <a:pt x="1494216" y="24117"/>
                  </a:lnTo>
                  <a:lnTo>
                    <a:pt x="1540678" y="33322"/>
                  </a:lnTo>
                  <a:lnTo>
                    <a:pt x="1586915" y="44022"/>
                  </a:lnTo>
                  <a:lnTo>
                    <a:pt x="1632877" y="56222"/>
                  </a:lnTo>
                  <a:lnTo>
                    <a:pt x="1678516" y="69928"/>
                  </a:lnTo>
                  <a:lnTo>
                    <a:pt x="1723781" y="85144"/>
                  </a:lnTo>
                  <a:lnTo>
                    <a:pt x="1768623" y="101875"/>
                  </a:lnTo>
                  <a:lnTo>
                    <a:pt x="1812992" y="120127"/>
                  </a:lnTo>
                  <a:lnTo>
                    <a:pt x="1856839" y="139905"/>
                  </a:lnTo>
                  <a:lnTo>
                    <a:pt x="1900114" y="161213"/>
                  </a:lnTo>
                  <a:lnTo>
                    <a:pt x="1942767" y="184058"/>
                  </a:lnTo>
                  <a:lnTo>
                    <a:pt x="1984749" y="208443"/>
                  </a:lnTo>
                  <a:lnTo>
                    <a:pt x="2026011" y="234374"/>
                  </a:lnTo>
                  <a:lnTo>
                    <a:pt x="2068894" y="263575"/>
                  </a:lnTo>
                  <a:lnTo>
                    <a:pt x="2110132" y="294043"/>
                  </a:lnTo>
                  <a:lnTo>
                    <a:pt x="2149705" y="325724"/>
                  </a:lnTo>
                  <a:lnTo>
                    <a:pt x="2187588" y="358566"/>
                  </a:lnTo>
                  <a:lnTo>
                    <a:pt x="2223759" y="392515"/>
                  </a:lnTo>
                  <a:lnTo>
                    <a:pt x="2258196" y="427518"/>
                  </a:lnTo>
                  <a:lnTo>
                    <a:pt x="2290875" y="463520"/>
                  </a:lnTo>
                  <a:lnTo>
                    <a:pt x="2321774" y="500468"/>
                  </a:lnTo>
                  <a:lnTo>
                    <a:pt x="2350870" y="538309"/>
                  </a:lnTo>
                  <a:lnTo>
                    <a:pt x="2378140" y="576989"/>
                  </a:lnTo>
                  <a:lnTo>
                    <a:pt x="2403562" y="616454"/>
                  </a:lnTo>
                  <a:lnTo>
                    <a:pt x="2427113" y="656651"/>
                  </a:lnTo>
                  <a:lnTo>
                    <a:pt x="2448770" y="697527"/>
                  </a:lnTo>
                  <a:lnTo>
                    <a:pt x="2468511" y="739028"/>
                  </a:lnTo>
                  <a:lnTo>
                    <a:pt x="2486312" y="781100"/>
                  </a:lnTo>
                  <a:lnTo>
                    <a:pt x="2502150" y="823690"/>
                  </a:lnTo>
                  <a:lnTo>
                    <a:pt x="2516004" y="866744"/>
                  </a:lnTo>
                  <a:lnTo>
                    <a:pt x="2527851" y="910208"/>
                  </a:lnTo>
                  <a:lnTo>
                    <a:pt x="2537667" y="954030"/>
                  </a:lnTo>
                  <a:lnTo>
                    <a:pt x="2545429" y="998155"/>
                  </a:lnTo>
                  <a:lnTo>
                    <a:pt x="2551116" y="1042531"/>
                  </a:lnTo>
                  <a:lnTo>
                    <a:pt x="2554705" y="1087102"/>
                  </a:lnTo>
                  <a:lnTo>
                    <a:pt x="2556172" y="1131817"/>
                  </a:lnTo>
                  <a:lnTo>
                    <a:pt x="2555495" y="1176621"/>
                  </a:lnTo>
                  <a:lnTo>
                    <a:pt x="2552651" y="1221461"/>
                  </a:lnTo>
                  <a:lnTo>
                    <a:pt x="2547618" y="1266283"/>
                  </a:lnTo>
                  <a:lnTo>
                    <a:pt x="2540372" y="1311034"/>
                  </a:lnTo>
                  <a:lnTo>
                    <a:pt x="2530891" y="1355660"/>
                  </a:lnTo>
                  <a:lnTo>
                    <a:pt x="2519152" y="1400107"/>
                  </a:lnTo>
                  <a:lnTo>
                    <a:pt x="2806553" y="1753929"/>
                  </a:lnTo>
                  <a:close/>
                </a:path>
              </a:pathLst>
            </a:custGeom>
            <a:ln w="15875">
              <a:solidFill>
                <a:srgbClr val="A42F0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1381378" y="2061590"/>
            <a:ext cx="1805052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00000"/>
                </a:solidFill>
              </a:rPr>
              <a:t>Exam.</a:t>
            </a:r>
            <a:r>
              <a:rPr sz="1800" b="1" spc="-50" dirty="0">
                <a:solidFill>
                  <a:srgbClr val="C00000"/>
                </a:solidFill>
              </a:rPr>
              <a:t> </a:t>
            </a:r>
            <a:r>
              <a:rPr sz="1800" b="1" spc="-25" dirty="0">
                <a:solidFill>
                  <a:srgbClr val="C00000"/>
                </a:solidFill>
              </a:rPr>
              <a:t>In- </a:t>
            </a:r>
            <a:r>
              <a:rPr sz="1800" b="1" spc="-10" dirty="0">
                <a:solidFill>
                  <a:srgbClr val="C00000"/>
                </a:solidFill>
              </a:rPr>
              <a:t>charge, Evaluator, </a:t>
            </a:r>
            <a:r>
              <a:rPr sz="1800" b="1" dirty="0">
                <a:solidFill>
                  <a:srgbClr val="C00000"/>
                </a:solidFill>
              </a:rPr>
              <a:t>Invigilator</a:t>
            </a:r>
            <a:r>
              <a:rPr sz="1800" b="1" spc="-80" dirty="0">
                <a:solidFill>
                  <a:srgbClr val="C00000"/>
                </a:solidFill>
              </a:rPr>
              <a:t> </a:t>
            </a:r>
            <a:r>
              <a:rPr sz="1800" b="1" spc="-20" dirty="0">
                <a:solidFill>
                  <a:srgbClr val="C00000"/>
                </a:solidFill>
              </a:rPr>
              <a:t>etc</a:t>
            </a:r>
            <a:r>
              <a:rPr sz="1800" spc="-20" dirty="0">
                <a:solidFill>
                  <a:srgbClr val="C00000"/>
                </a:solidFill>
              </a:rPr>
              <a:t>.</a:t>
            </a:r>
            <a:endParaRPr sz="18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solidFill>
                  <a:srgbClr val="FF0000"/>
                </a:solidFill>
                <a:latin typeface="Georgia"/>
                <a:cs typeface="Georgia"/>
              </a:rPr>
              <a:t>Free</a:t>
            </a:r>
            <a:r>
              <a:rPr b="1" spc="10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b="1" dirty="0">
                <a:solidFill>
                  <a:srgbClr val="FF0000"/>
                </a:solidFill>
                <a:latin typeface="Georgia"/>
                <a:cs typeface="Georgia"/>
              </a:rPr>
              <a:t>Remedial</a:t>
            </a:r>
            <a:r>
              <a:rPr b="1" spc="10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b="1" spc="450" dirty="0">
                <a:solidFill>
                  <a:srgbClr val="FF0000"/>
                </a:solidFill>
                <a:latin typeface="Georgia"/>
                <a:cs typeface="Georgia"/>
              </a:rPr>
              <a:t>/</a:t>
            </a:r>
            <a:r>
              <a:rPr b="1" spc="10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b="1" dirty="0">
                <a:solidFill>
                  <a:srgbClr val="FF0000"/>
                </a:solidFill>
                <a:latin typeface="Georgia"/>
                <a:cs typeface="Georgia"/>
              </a:rPr>
              <a:t>Tutorial</a:t>
            </a:r>
            <a:r>
              <a:rPr b="1" spc="11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b="1" dirty="0">
                <a:solidFill>
                  <a:srgbClr val="FF0000"/>
                </a:solidFill>
                <a:latin typeface="Georgia"/>
                <a:cs typeface="Georgia"/>
              </a:rPr>
              <a:t>Class</a:t>
            </a:r>
            <a:r>
              <a:rPr b="1" spc="11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b="1" dirty="0">
                <a:solidFill>
                  <a:srgbClr val="FF0000"/>
                </a:solidFill>
                <a:latin typeface="Georgia"/>
                <a:cs typeface="Georgia"/>
              </a:rPr>
              <a:t>:2021-</a:t>
            </a:r>
            <a:r>
              <a:rPr b="1" spc="45" dirty="0">
                <a:solidFill>
                  <a:srgbClr val="FF0000"/>
                </a:solidFill>
                <a:latin typeface="Georgia"/>
                <a:cs typeface="Georgia"/>
              </a:rPr>
              <a:t>22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63750" y="1828800"/>
            <a:ext cx="3329940" cy="477139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6000" y="1828800"/>
            <a:ext cx="3418840" cy="477139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735454" y="1267078"/>
            <a:ext cx="662685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90" dirty="0">
                <a:latin typeface="Verdana"/>
                <a:cs typeface="Verdana"/>
              </a:rPr>
              <a:t>Students</a:t>
            </a:r>
            <a:r>
              <a:rPr sz="1800" spc="-8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of</a:t>
            </a:r>
            <a:r>
              <a:rPr sz="1800" spc="-95" dirty="0">
                <a:latin typeface="Verdana"/>
                <a:cs typeface="Verdana"/>
              </a:rPr>
              <a:t> </a:t>
            </a:r>
            <a:r>
              <a:rPr sz="1800" spc="-60" dirty="0">
                <a:latin typeface="Verdana"/>
                <a:cs typeface="Verdana"/>
              </a:rPr>
              <a:t>Class</a:t>
            </a:r>
            <a:r>
              <a:rPr sz="1800" spc="-90" dirty="0">
                <a:latin typeface="Verdana"/>
                <a:cs typeface="Verdana"/>
              </a:rPr>
              <a:t> </a:t>
            </a:r>
            <a:r>
              <a:rPr sz="1800" spc="-254" dirty="0">
                <a:latin typeface="Verdana"/>
                <a:cs typeface="Verdana"/>
              </a:rPr>
              <a:t>IX</a:t>
            </a:r>
            <a:r>
              <a:rPr sz="1800" spc="-9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&amp;</a:t>
            </a:r>
            <a:r>
              <a:rPr sz="1800" spc="-100" dirty="0">
                <a:latin typeface="Verdana"/>
                <a:cs typeface="Verdana"/>
              </a:rPr>
              <a:t> </a:t>
            </a:r>
            <a:r>
              <a:rPr sz="1800" spc="-155" dirty="0">
                <a:latin typeface="Verdana"/>
                <a:cs typeface="Verdana"/>
              </a:rPr>
              <a:t>X</a:t>
            </a:r>
            <a:r>
              <a:rPr sz="1800" spc="-8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belong</a:t>
            </a:r>
            <a:r>
              <a:rPr sz="1800" spc="-10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to</a:t>
            </a:r>
            <a:r>
              <a:rPr sz="1800" spc="-10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below</a:t>
            </a:r>
            <a:r>
              <a:rPr sz="1800" spc="-90" dirty="0">
                <a:latin typeface="Verdana"/>
                <a:cs typeface="Verdana"/>
              </a:rPr>
              <a:t> </a:t>
            </a:r>
            <a:r>
              <a:rPr sz="1800" spc="-40" dirty="0">
                <a:latin typeface="Verdana"/>
                <a:cs typeface="Verdana"/>
              </a:rPr>
              <a:t>poverty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-70" dirty="0">
                <a:latin typeface="Verdana"/>
                <a:cs typeface="Verdana"/>
              </a:rPr>
              <a:t>line</a:t>
            </a:r>
            <a:r>
              <a:rPr sz="1800" spc="-90" dirty="0">
                <a:latin typeface="Verdana"/>
                <a:cs typeface="Verdana"/>
              </a:rPr>
              <a:t> </a:t>
            </a:r>
            <a:r>
              <a:rPr sz="1800" spc="-160" dirty="0">
                <a:latin typeface="Verdana"/>
                <a:cs typeface="Verdana"/>
              </a:rPr>
              <a:t>(</a:t>
            </a:r>
            <a:r>
              <a:rPr sz="1800" spc="-80" dirty="0">
                <a:latin typeface="Verdana"/>
                <a:cs typeface="Verdana"/>
              </a:rPr>
              <a:t> </a:t>
            </a:r>
            <a:r>
              <a:rPr sz="1800" spc="-105" dirty="0">
                <a:latin typeface="Verdana"/>
                <a:cs typeface="Verdana"/>
              </a:rPr>
              <a:t>B.P.L)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8201"/>
            <a:ext cx="5105400" cy="304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599" y="914401"/>
            <a:ext cx="5829299" cy="28955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4114800"/>
            <a:ext cx="4724400" cy="259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399" y="4000499"/>
            <a:ext cx="5905499" cy="27051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47407" y="354570"/>
            <a:ext cx="3570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EXTENSION ACTIVITIES : 2024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295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36750" y="838200"/>
            <a:ext cx="89598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ORIENTATION / FACULTY INDUCTION PROGRAMME/REFRESHER COURSE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8963693"/>
              </p:ext>
            </p:extLst>
          </p:nvPr>
        </p:nvGraphicFramePr>
        <p:xfrm>
          <a:off x="1295399" y="3780979"/>
          <a:ext cx="10058402" cy="14339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62201">
                  <a:extLst>
                    <a:ext uri="{9D8B030D-6E8A-4147-A177-3AD203B41FA5}">
                      <a16:colId xmlns:a16="http://schemas.microsoft.com/office/drawing/2014/main" val="3702833812"/>
                    </a:ext>
                  </a:extLst>
                </a:gridCol>
                <a:gridCol w="2320418">
                  <a:extLst>
                    <a:ext uri="{9D8B030D-6E8A-4147-A177-3AD203B41FA5}">
                      <a16:colId xmlns:a16="http://schemas.microsoft.com/office/drawing/2014/main" val="3382383578"/>
                    </a:ext>
                  </a:extLst>
                </a:gridCol>
                <a:gridCol w="2381050">
                  <a:extLst>
                    <a:ext uri="{9D8B030D-6E8A-4147-A177-3AD203B41FA5}">
                      <a16:colId xmlns:a16="http://schemas.microsoft.com/office/drawing/2014/main" val="1707984192"/>
                    </a:ext>
                  </a:extLst>
                </a:gridCol>
                <a:gridCol w="2994733">
                  <a:extLst>
                    <a:ext uri="{9D8B030D-6E8A-4147-A177-3AD203B41FA5}">
                      <a16:colId xmlns:a16="http://schemas.microsoft.com/office/drawing/2014/main" val="122843208"/>
                    </a:ext>
                  </a:extLst>
                </a:gridCol>
              </a:tblGrid>
              <a:tr h="1433971">
                <a:tc>
                  <a:txBody>
                    <a:bodyPr/>
                    <a:lstStyle/>
                    <a:p>
                      <a:pPr marL="68580" algn="ctr">
                        <a:lnSpc>
                          <a:spcPts val="1370"/>
                        </a:lnSpc>
                      </a:pPr>
                      <a:r>
                        <a:rPr lang="en-US" sz="1400" b="1" spc="-5" dirty="0" smtClean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22AUG-</a:t>
                      </a:r>
                      <a:r>
                        <a:rPr lang="en-US" sz="1400" b="1" spc="275" dirty="0" smtClean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lang="en-US" sz="1400" b="1" spc="-10" dirty="0" smtClean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1400" b="1" spc="-5" dirty="0" smtClean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SEPT-2023</a:t>
                      </a:r>
                      <a:endParaRPr lang="en-US" sz="1400" b="1" dirty="0">
                        <a:solidFill>
                          <a:srgbClr val="00206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ts val="1370"/>
                        </a:lnSpc>
                      </a:pPr>
                      <a:r>
                        <a:rPr sz="14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REFRESHER</a:t>
                      </a:r>
                      <a:r>
                        <a:rPr sz="1400" b="1" spc="-2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COURSE</a:t>
                      </a:r>
                      <a:endParaRPr sz="1400" b="1" dirty="0">
                        <a:solidFill>
                          <a:srgbClr val="FF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ts val="1370"/>
                        </a:lnSpc>
                      </a:pPr>
                      <a:r>
                        <a:rPr sz="1400" b="1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MIZORAM</a:t>
                      </a:r>
                      <a:r>
                        <a:rPr sz="1400" b="1" spc="-3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UNIVERSITY</a:t>
                      </a: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ts val="1370"/>
                        </a:lnSpc>
                      </a:pPr>
                      <a:r>
                        <a:rPr lang="en-US" sz="1400" b="1" dirty="0" smtClean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GRADE - A</a:t>
                      </a:r>
                      <a:endParaRPr sz="1400" b="1" dirty="0">
                        <a:solidFill>
                          <a:srgbClr val="00206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1444914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693445"/>
              </p:ext>
            </p:extLst>
          </p:nvPr>
        </p:nvGraphicFramePr>
        <p:xfrm>
          <a:off x="1387474" y="1785927"/>
          <a:ext cx="9923500" cy="12858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370283381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3382383578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1707984192"/>
                    </a:ext>
                  </a:extLst>
                </a:gridCol>
                <a:gridCol w="2836900">
                  <a:extLst>
                    <a:ext uri="{9D8B030D-6E8A-4147-A177-3AD203B41FA5}">
                      <a16:colId xmlns:a16="http://schemas.microsoft.com/office/drawing/2014/main" val="264537940"/>
                    </a:ext>
                  </a:extLst>
                </a:gridCol>
              </a:tblGrid>
              <a:tr h="1285883">
                <a:tc>
                  <a:txBody>
                    <a:bodyPr/>
                    <a:lstStyle/>
                    <a:p>
                      <a:pPr marL="68580">
                        <a:lnSpc>
                          <a:spcPts val="1370"/>
                        </a:lnSpc>
                      </a:pPr>
                      <a:r>
                        <a:rPr lang="en-US" sz="1400" b="1" spc="-5" dirty="0" smtClean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02</a:t>
                      </a:r>
                      <a:r>
                        <a:rPr lang="en-US" sz="1400" b="1" spc="-5" baseline="0" dirty="0" smtClean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NOV-22 NOV - 2021</a:t>
                      </a:r>
                      <a:endParaRPr sz="1400" b="1" dirty="0">
                        <a:solidFill>
                          <a:srgbClr val="00206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370"/>
                        </a:lnSpc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ORIENTATION/FACULTY INDUCTION PROGRAMME</a:t>
                      </a:r>
                      <a:endParaRPr sz="1400" b="1" dirty="0">
                        <a:solidFill>
                          <a:srgbClr val="FF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marR="0" indent="0" defTabSz="914400" eaLnBrk="1" fontAlgn="auto" latinLnBrk="0" hangingPunct="1">
                        <a:lnSpc>
                          <a:spcPts val="13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spc="-5" dirty="0" smtClean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MIZORAM</a:t>
                      </a:r>
                      <a:r>
                        <a:rPr lang="en-US" sz="1400" b="1" spc="-35" dirty="0" smtClean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UNIVERSITY</a:t>
                      </a:r>
                    </a:p>
                    <a:p>
                      <a:pPr marL="68580">
                        <a:lnSpc>
                          <a:spcPts val="1370"/>
                        </a:lnSpc>
                      </a:pPr>
                      <a:endParaRPr sz="1400" b="1" dirty="0">
                        <a:solidFill>
                          <a:srgbClr val="00206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ts val="1370"/>
                        </a:lnSpc>
                      </a:pPr>
                      <a:r>
                        <a:rPr lang="en-US" sz="1400" b="1" dirty="0" smtClean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GRADE - A</a:t>
                      </a:r>
                      <a:endParaRPr sz="1400" b="1" dirty="0">
                        <a:solidFill>
                          <a:srgbClr val="00206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14449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502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20266" y="809371"/>
            <a:ext cx="58267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latin typeface="Times New Roman"/>
                <a:cs typeface="Times New Roman"/>
              </a:rPr>
              <a:t>NATIONAL</a:t>
            </a:r>
            <a:r>
              <a:rPr sz="1800" b="1" spc="-22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LEVEL</a:t>
            </a:r>
            <a:r>
              <a:rPr sz="1800" b="1" spc="-1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WEBINAR </a:t>
            </a:r>
            <a:r>
              <a:rPr sz="1800" b="1" spc="-70" dirty="0">
                <a:latin typeface="Times New Roman"/>
                <a:cs typeface="Times New Roman"/>
              </a:rPr>
              <a:t>(PARICIPATED)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:</a:t>
            </a:r>
            <a:r>
              <a:rPr sz="1800" b="1" spc="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2021-</a:t>
            </a:r>
            <a:r>
              <a:rPr sz="18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22</a:t>
            </a:r>
            <a:endParaRPr sz="18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328800" y="1818132"/>
          <a:ext cx="10354943" cy="14522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64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902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9570">
                <a:tc>
                  <a:txBody>
                    <a:bodyPr/>
                    <a:lstStyle/>
                    <a:p>
                      <a:pPr marL="25400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Use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600" spc="-7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3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Technology</a:t>
                      </a:r>
                      <a:r>
                        <a:rPr sz="1600" spc="-4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1600" spc="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Education:NEP</a:t>
                      </a:r>
                      <a:r>
                        <a:rPr sz="1600" spc="-9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2020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CD233"/>
                    </a:solidFill>
                  </a:tcPr>
                </a:tc>
                <a:tc>
                  <a:txBody>
                    <a:bodyPr/>
                    <a:lstStyle/>
                    <a:p>
                      <a:pPr marL="14541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IQAC</a:t>
                      </a:r>
                      <a:r>
                        <a:rPr sz="1600" spc="-7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,Karimganj</a:t>
                      </a:r>
                      <a:r>
                        <a:rPr sz="16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College,Assam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CD233"/>
                    </a:solidFill>
                  </a:tcPr>
                </a:tc>
                <a:tc>
                  <a:txBody>
                    <a:bodyPr/>
                    <a:lstStyle/>
                    <a:p>
                      <a:pPr marL="38290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13</a:t>
                      </a:r>
                      <a:r>
                        <a:rPr sz="1575" baseline="21164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th</a:t>
                      </a:r>
                      <a:r>
                        <a:rPr sz="1575" spc="-15" baseline="21164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August</a:t>
                      </a:r>
                      <a:r>
                        <a:rPr sz="16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2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2021(5-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sz="1600" spc="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p.m)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CD2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91440" marR="88011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Democratic</a:t>
                      </a:r>
                      <a:r>
                        <a:rPr sz="1600" spc="-4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Decentralization</a:t>
                      </a:r>
                      <a:r>
                        <a:rPr sz="1600" spc="-3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1600" spc="-1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Rural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Development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in</a:t>
                      </a:r>
                      <a:r>
                        <a:rPr sz="1600" spc="-3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North</a:t>
                      </a:r>
                      <a:r>
                        <a:rPr sz="1600" spc="-4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East</a:t>
                      </a:r>
                      <a:r>
                        <a:rPr sz="1600" spc="-3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India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1EDCD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All</a:t>
                      </a:r>
                      <a:r>
                        <a:rPr sz="1600" spc="-17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Assam</a:t>
                      </a:r>
                      <a:r>
                        <a:rPr sz="1600" spc="-4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Pol</a:t>
                      </a:r>
                      <a:r>
                        <a:rPr sz="1600" spc="-3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Sc.</a:t>
                      </a:r>
                      <a:r>
                        <a:rPr sz="1600" spc="-18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Association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1EDCD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25</a:t>
                      </a:r>
                      <a:r>
                        <a:rPr sz="1575" baseline="21164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th</a:t>
                      </a:r>
                      <a:r>
                        <a:rPr sz="1575" spc="97" baseline="21164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September,</a:t>
                      </a:r>
                      <a:r>
                        <a:rPr sz="16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2021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1E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55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Intellectual</a:t>
                      </a:r>
                      <a:r>
                        <a:rPr sz="1600" spc="-4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Property</a:t>
                      </a:r>
                      <a:r>
                        <a:rPr sz="16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Rights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7E8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855"/>
                        </a:lnSpc>
                      </a:pPr>
                      <a:r>
                        <a:rPr sz="16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Pol</a:t>
                      </a:r>
                      <a:r>
                        <a:rPr sz="1600" spc="-4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Sc.</a:t>
                      </a:r>
                      <a:r>
                        <a:rPr sz="1600" spc="-3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Dept,Machkhowa</a:t>
                      </a:r>
                      <a:r>
                        <a:rPr sz="1600" spc="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Degree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6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College,</a:t>
                      </a:r>
                      <a:r>
                        <a:rPr sz="1600" spc="-8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Dhemaji.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7E8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18</a:t>
                      </a:r>
                      <a:r>
                        <a:rPr sz="16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September,</a:t>
                      </a:r>
                      <a:r>
                        <a:rPr sz="16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2021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414144" y="3814445"/>
            <a:ext cx="45231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45" dirty="0">
                <a:latin typeface="Times New Roman"/>
                <a:cs typeface="Times New Roman"/>
              </a:rPr>
              <a:t>INTERNATIONAL</a:t>
            </a:r>
            <a:r>
              <a:rPr sz="1800" b="1" spc="-12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LEVEL</a:t>
            </a:r>
            <a:r>
              <a:rPr sz="1800" b="1" spc="-26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WEBINAR : </a:t>
            </a:r>
            <a:r>
              <a:rPr sz="18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2021</a:t>
            </a:r>
            <a:endParaRPr sz="1800">
              <a:latin typeface="Times New Roman"/>
              <a:cs typeface="Times New Roman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430527" y="4563998"/>
          <a:ext cx="9968230" cy="11576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21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1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4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848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spc="-45" dirty="0">
                          <a:latin typeface="Times New Roman"/>
                          <a:cs typeface="Times New Roman"/>
                        </a:rPr>
                        <a:t>Fall</a:t>
                      </a:r>
                      <a:r>
                        <a:rPr sz="16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Out</a:t>
                      </a:r>
                      <a:r>
                        <a:rPr sz="1600" spc="-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From</a:t>
                      </a:r>
                      <a:r>
                        <a:rPr sz="1600" spc="-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Taliban</a:t>
                      </a:r>
                      <a:r>
                        <a:rPr sz="1600" spc="2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35" dirty="0">
                          <a:latin typeface="Times New Roman"/>
                          <a:cs typeface="Times New Roman"/>
                        </a:rPr>
                        <a:t>Takeover</a:t>
                      </a:r>
                      <a:r>
                        <a:rPr sz="16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In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Afganisthan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0B97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Centre</a:t>
                      </a:r>
                      <a:r>
                        <a:rPr sz="16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sz="16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Ethnic</a:t>
                      </a: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 Studies</a:t>
                      </a:r>
                      <a:r>
                        <a:rPr sz="1600" spc="-1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And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Research(CESR)GUWAHATI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0B979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sz="1575" baseline="21164" dirty="0">
                          <a:latin typeface="Times New Roman"/>
                          <a:cs typeface="Times New Roman"/>
                        </a:rPr>
                        <a:t>th</a:t>
                      </a:r>
                      <a:r>
                        <a:rPr sz="1575" spc="60" baseline="2116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August-</a:t>
                      </a: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2021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0B9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91440" marR="6540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Ethnicity</a:t>
                      </a:r>
                      <a:r>
                        <a:rPr sz="16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16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Ethnic</a:t>
                      </a:r>
                      <a:r>
                        <a:rPr sz="16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Mobilisation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in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North</a:t>
                      </a:r>
                      <a:r>
                        <a:rPr sz="16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East</a:t>
                      </a:r>
                      <a:r>
                        <a:rPr sz="16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India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E5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65913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Pol</a:t>
                      </a:r>
                      <a:r>
                        <a:rPr sz="16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Sc</a:t>
                      </a:r>
                      <a:r>
                        <a:rPr sz="16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Dept</a:t>
                      </a: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Haflong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Govt</a:t>
                      </a: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College,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16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association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with</a:t>
                      </a:r>
                      <a:r>
                        <a:rPr sz="16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CESR,Guwahati.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E50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04</a:t>
                      </a:r>
                      <a:r>
                        <a:rPr sz="16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October,</a:t>
                      </a: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 2021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E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685800"/>
            <a:ext cx="10210800" cy="583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23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3200" y="228600"/>
            <a:ext cx="660019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025" marR="5080" indent="-6096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EXAM</a:t>
            </a:r>
            <a:r>
              <a:rPr sz="20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IN</a:t>
            </a:r>
            <a:r>
              <a:rPr sz="2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CHARGE,</a:t>
            </a:r>
            <a:r>
              <a:rPr sz="20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SPOT</a:t>
            </a:r>
            <a:r>
              <a:rPr sz="2000" b="1" spc="-11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90" dirty="0">
                <a:solidFill>
                  <a:srgbClr val="001F5F"/>
                </a:solidFill>
                <a:latin typeface="Times New Roman"/>
                <a:cs typeface="Times New Roman"/>
              </a:rPr>
              <a:t>EVALUATOR</a:t>
            </a:r>
            <a:r>
              <a:rPr sz="20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,</a:t>
            </a:r>
            <a:r>
              <a:rPr sz="2000" b="1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INVIGILATOR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&amp;</a:t>
            </a:r>
            <a:r>
              <a:rPr sz="2000" b="1" spc="-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EXAMINER</a:t>
            </a:r>
            <a:r>
              <a:rPr sz="20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DUTY</a:t>
            </a:r>
            <a:r>
              <a:rPr sz="2000" b="1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:</a:t>
            </a:r>
            <a:r>
              <a:rPr sz="20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2021-</a:t>
            </a:r>
            <a:r>
              <a:rPr sz="20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22</a:t>
            </a:r>
            <a:endParaRPr sz="2000" dirty="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298585"/>
              </p:ext>
            </p:extLst>
          </p:nvPr>
        </p:nvGraphicFramePr>
        <p:xfrm>
          <a:off x="1447800" y="1143000"/>
          <a:ext cx="10131424" cy="51460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86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60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0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185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67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40"/>
                        </a:spcBef>
                      </a:pPr>
                      <a:r>
                        <a:rPr sz="1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Sl.</a:t>
                      </a:r>
                      <a:r>
                        <a:rPr sz="14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No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82880" marB="0">
                    <a:lnL w="9525">
                      <a:solidFill>
                        <a:srgbClr val="64A389"/>
                      </a:solidFill>
                      <a:prstDash val="solid"/>
                    </a:lnL>
                    <a:lnT w="9525">
                      <a:solidFill>
                        <a:srgbClr val="64A389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6AAC91"/>
                    </a:solidFill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1440"/>
                        </a:spcBef>
                      </a:pPr>
                      <a:r>
                        <a:rPr sz="14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Activities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82880" marB="0">
                    <a:lnT w="9525">
                      <a:solidFill>
                        <a:srgbClr val="64A389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6AAC91"/>
                    </a:solidFill>
                  </a:tcPr>
                </a:tc>
                <a:tc>
                  <a:txBody>
                    <a:bodyPr/>
                    <a:lstStyle/>
                    <a:p>
                      <a:pPr marL="465455">
                        <a:lnSpc>
                          <a:spcPct val="100000"/>
                        </a:lnSpc>
                        <a:spcBef>
                          <a:spcPts val="1440"/>
                        </a:spcBef>
                      </a:pPr>
                      <a:r>
                        <a:rPr sz="1400" b="1" spc="-2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Date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82880" marB="0">
                    <a:lnT w="9525">
                      <a:solidFill>
                        <a:srgbClr val="64A389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6AAC9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1440"/>
                        </a:spcBef>
                      </a:pPr>
                      <a:r>
                        <a:rPr sz="14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Authority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82880" marB="0">
                    <a:lnR w="9525">
                      <a:solidFill>
                        <a:srgbClr val="64A389"/>
                      </a:solidFill>
                      <a:prstDash val="solid"/>
                    </a:lnR>
                    <a:lnT w="9525">
                      <a:solidFill>
                        <a:srgbClr val="64A389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6AAC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3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40"/>
                        </a:spcBef>
                      </a:pP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82880" marB="0">
                    <a:lnL w="9525">
                      <a:solidFill>
                        <a:srgbClr val="64A389"/>
                      </a:solidFill>
                      <a:prstDash val="solid"/>
                    </a:lnL>
                    <a:lnR w="9525">
                      <a:solidFill>
                        <a:srgbClr val="64A389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64A389"/>
                      </a:solidFill>
                      <a:prstDash val="solid"/>
                    </a:lnB>
                    <a:solidFill>
                      <a:srgbClr val="6AAC91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44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Exam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charge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(1</a:t>
                      </a:r>
                      <a:r>
                        <a:rPr sz="1350" baseline="21604" dirty="0">
                          <a:latin typeface="Times New Roman"/>
                          <a:cs typeface="Times New Roman"/>
                        </a:rPr>
                        <a:t>st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350" baseline="24691" dirty="0">
                          <a:latin typeface="Times New Roman"/>
                          <a:cs typeface="Times New Roman"/>
                        </a:rPr>
                        <a:t>rd</a:t>
                      </a:r>
                      <a:r>
                        <a:rPr sz="1350" spc="644" baseline="2469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Sem)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82880" marB="0">
                    <a:lnL w="9525">
                      <a:solidFill>
                        <a:srgbClr val="64A389"/>
                      </a:solidFill>
                      <a:prstDash val="solid"/>
                    </a:lnL>
                    <a:lnR w="9525">
                      <a:solidFill>
                        <a:srgbClr val="64A389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64A389"/>
                      </a:solidFill>
                      <a:prstDash val="solid"/>
                    </a:lnB>
                    <a:solidFill>
                      <a:srgbClr val="6AAC91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441959" algn="r">
                        <a:lnSpc>
                          <a:spcPct val="100000"/>
                        </a:lnSpc>
                        <a:spcBef>
                          <a:spcPts val="1120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10/08/2021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42240" marB="0">
                    <a:lnL w="9525">
                      <a:solidFill>
                        <a:srgbClr val="64A389"/>
                      </a:solidFill>
                      <a:prstDash val="solid"/>
                    </a:lnL>
                    <a:lnR w="9525">
                      <a:solidFill>
                        <a:srgbClr val="64A389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64A389"/>
                      </a:solidFill>
                      <a:prstDash val="solid"/>
                    </a:lnB>
                    <a:solidFill>
                      <a:srgbClr val="6AAC91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1120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S.K.Boruah,Principal,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Melamora</a:t>
                      </a:r>
                      <a:r>
                        <a:rPr sz="1400" spc="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College.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42240" marB="0">
                    <a:lnL w="9525">
                      <a:solidFill>
                        <a:srgbClr val="64A389"/>
                      </a:solidFill>
                      <a:prstDash val="solid"/>
                    </a:lnL>
                    <a:lnR w="9525">
                      <a:solidFill>
                        <a:srgbClr val="64A389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64A389"/>
                      </a:solidFill>
                      <a:prstDash val="solid"/>
                    </a:lnB>
                    <a:solidFill>
                      <a:srgbClr val="6AAC91">
                        <a:alpha val="3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3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45"/>
                        </a:spcBef>
                      </a:pP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83515" marB="0">
                    <a:lnL w="9525">
                      <a:solidFill>
                        <a:srgbClr val="64A389"/>
                      </a:solidFill>
                      <a:prstDash val="solid"/>
                    </a:lnL>
                    <a:lnR w="9525">
                      <a:solidFill>
                        <a:srgbClr val="64A389"/>
                      </a:solidFill>
                      <a:prstDash val="solid"/>
                    </a:lnR>
                    <a:lnT w="9525">
                      <a:solidFill>
                        <a:srgbClr val="64A389"/>
                      </a:solidFill>
                      <a:prstDash val="solid"/>
                    </a:lnT>
                    <a:lnB w="9525">
                      <a:solidFill>
                        <a:srgbClr val="64A389"/>
                      </a:solidFill>
                      <a:prstDash val="solid"/>
                    </a:lnB>
                    <a:solidFill>
                      <a:srgbClr val="B3CFC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445"/>
                        </a:spcBef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Examiner..B.A.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5</a:t>
                      </a:r>
                      <a:r>
                        <a:rPr sz="1350" baseline="24691" dirty="0">
                          <a:latin typeface="Times New Roman"/>
                          <a:cs typeface="Times New Roman"/>
                        </a:rPr>
                        <a:t>th</a:t>
                      </a:r>
                      <a:r>
                        <a:rPr sz="1350" spc="232" baseline="24691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Sem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83515" marB="0">
                    <a:lnL w="9525">
                      <a:solidFill>
                        <a:srgbClr val="64A389"/>
                      </a:solidFill>
                      <a:prstDash val="solid"/>
                    </a:lnL>
                    <a:lnR w="9525">
                      <a:solidFill>
                        <a:srgbClr val="64A389"/>
                      </a:solidFill>
                      <a:prstDash val="solid"/>
                    </a:lnR>
                    <a:lnT w="9525">
                      <a:solidFill>
                        <a:srgbClr val="64A389"/>
                      </a:solidFill>
                      <a:prstDash val="solid"/>
                    </a:lnT>
                    <a:lnB w="9525">
                      <a:solidFill>
                        <a:srgbClr val="64A389"/>
                      </a:solidFill>
                      <a:prstDash val="solid"/>
                    </a:lnB>
                    <a:solidFill>
                      <a:srgbClr val="B3CFC2"/>
                    </a:solidFill>
                  </a:tcPr>
                </a:tc>
                <a:tc>
                  <a:txBody>
                    <a:bodyPr/>
                    <a:lstStyle/>
                    <a:p>
                      <a:pPr marR="441959" algn="r">
                        <a:lnSpc>
                          <a:spcPct val="100000"/>
                        </a:lnSpc>
                        <a:spcBef>
                          <a:spcPts val="1445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24/04/2021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83515" marB="0">
                    <a:lnL w="9525">
                      <a:solidFill>
                        <a:srgbClr val="64A389"/>
                      </a:solidFill>
                      <a:prstDash val="solid"/>
                    </a:lnL>
                    <a:lnR w="9525">
                      <a:solidFill>
                        <a:srgbClr val="64A389"/>
                      </a:solidFill>
                      <a:prstDash val="solid"/>
                    </a:lnR>
                    <a:lnT w="9525">
                      <a:solidFill>
                        <a:srgbClr val="64A389"/>
                      </a:solidFill>
                      <a:prstDash val="solid"/>
                    </a:lnT>
                    <a:lnB w="9525">
                      <a:solidFill>
                        <a:srgbClr val="64A389"/>
                      </a:solidFill>
                      <a:prstDash val="solid"/>
                    </a:lnB>
                    <a:solidFill>
                      <a:srgbClr val="B3CFC2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1445"/>
                        </a:spcBef>
                      </a:pP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Dr.P.C.Saikia,Principal,</a:t>
                      </a:r>
                      <a:r>
                        <a:rPr sz="1400" spc="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ZonalOfficer,D.R.College.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83515" marB="0">
                    <a:lnL w="9525">
                      <a:solidFill>
                        <a:srgbClr val="64A389"/>
                      </a:solidFill>
                      <a:prstDash val="solid"/>
                    </a:lnL>
                    <a:lnR w="9525">
                      <a:solidFill>
                        <a:srgbClr val="64A389"/>
                      </a:solidFill>
                      <a:prstDash val="solid"/>
                    </a:lnR>
                    <a:lnT w="9525">
                      <a:solidFill>
                        <a:srgbClr val="64A389"/>
                      </a:solidFill>
                      <a:prstDash val="solid"/>
                    </a:lnT>
                    <a:lnB w="9525">
                      <a:solidFill>
                        <a:srgbClr val="64A389"/>
                      </a:solidFill>
                      <a:prstDash val="solid"/>
                    </a:lnB>
                    <a:solidFill>
                      <a:srgbClr val="B3CF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79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0"/>
                        </a:spcBef>
                      </a:pP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84150" marB="0">
                    <a:lnL w="9525">
                      <a:solidFill>
                        <a:srgbClr val="64A389"/>
                      </a:solidFill>
                      <a:prstDash val="solid"/>
                    </a:lnL>
                    <a:lnR w="9525">
                      <a:solidFill>
                        <a:srgbClr val="64A389"/>
                      </a:solidFill>
                      <a:prstDash val="solid"/>
                    </a:lnR>
                    <a:lnT w="9525">
                      <a:solidFill>
                        <a:srgbClr val="64A389"/>
                      </a:solidFill>
                      <a:prstDash val="solid"/>
                    </a:lnT>
                    <a:lnB w="9525">
                      <a:solidFill>
                        <a:srgbClr val="64A389"/>
                      </a:solidFill>
                      <a:prstDash val="solid"/>
                    </a:lnB>
                    <a:solidFill>
                      <a:srgbClr val="6AAC91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45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Exam</a:t>
                      </a:r>
                      <a:r>
                        <a:rPr sz="14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charge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84150" marB="0">
                    <a:lnL w="9525">
                      <a:solidFill>
                        <a:srgbClr val="64A389"/>
                      </a:solidFill>
                      <a:prstDash val="solid"/>
                    </a:lnL>
                    <a:lnR w="9525">
                      <a:solidFill>
                        <a:srgbClr val="64A389"/>
                      </a:solidFill>
                      <a:prstDash val="solid"/>
                    </a:lnR>
                    <a:lnT w="9525">
                      <a:solidFill>
                        <a:srgbClr val="64A389"/>
                      </a:solidFill>
                      <a:prstDash val="solid"/>
                    </a:lnT>
                    <a:lnB w="9525">
                      <a:solidFill>
                        <a:srgbClr val="64A389"/>
                      </a:solidFill>
                      <a:prstDash val="solid"/>
                    </a:lnB>
                    <a:solidFill>
                      <a:srgbClr val="6AAC91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422909" algn="r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18/02/2021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42875" marB="0">
                    <a:lnL w="9525">
                      <a:solidFill>
                        <a:srgbClr val="64A389"/>
                      </a:solidFill>
                      <a:prstDash val="solid"/>
                    </a:lnL>
                    <a:lnR w="9525">
                      <a:solidFill>
                        <a:srgbClr val="64A389"/>
                      </a:solidFill>
                      <a:prstDash val="solid"/>
                    </a:lnR>
                    <a:lnT w="9525">
                      <a:solidFill>
                        <a:srgbClr val="64A389"/>
                      </a:solidFill>
                      <a:prstDash val="solid"/>
                    </a:lnT>
                    <a:lnB w="9525">
                      <a:solidFill>
                        <a:srgbClr val="64A389"/>
                      </a:solidFill>
                      <a:prstDash val="solid"/>
                    </a:lnB>
                    <a:solidFill>
                      <a:srgbClr val="6AAC91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1450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S.K.Boruah,Principal,Melamora</a:t>
                      </a:r>
                      <a:r>
                        <a:rPr sz="1400" spc="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College.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84150" marB="0">
                    <a:lnL w="9525">
                      <a:solidFill>
                        <a:srgbClr val="64A389"/>
                      </a:solidFill>
                      <a:prstDash val="solid"/>
                    </a:lnL>
                    <a:lnR w="9525">
                      <a:solidFill>
                        <a:srgbClr val="64A389"/>
                      </a:solidFill>
                      <a:prstDash val="solid"/>
                    </a:lnR>
                    <a:lnT w="9525">
                      <a:solidFill>
                        <a:srgbClr val="64A389"/>
                      </a:solidFill>
                      <a:prstDash val="solid"/>
                    </a:lnT>
                    <a:lnB w="9525">
                      <a:solidFill>
                        <a:srgbClr val="64A389"/>
                      </a:solidFill>
                      <a:prstDash val="solid"/>
                    </a:lnB>
                    <a:solidFill>
                      <a:srgbClr val="6AAC91">
                        <a:alpha val="3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45"/>
                        </a:spcBef>
                      </a:pP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83515" marB="0">
                    <a:lnL w="9525">
                      <a:solidFill>
                        <a:srgbClr val="64A389"/>
                      </a:solidFill>
                      <a:prstDash val="solid"/>
                    </a:lnL>
                    <a:lnR w="9525">
                      <a:solidFill>
                        <a:srgbClr val="64A389"/>
                      </a:solidFill>
                      <a:prstDash val="solid"/>
                    </a:lnR>
                    <a:lnT w="9525">
                      <a:solidFill>
                        <a:srgbClr val="64A389"/>
                      </a:solidFill>
                      <a:prstDash val="solid"/>
                    </a:lnT>
                    <a:lnB w="9525">
                      <a:solidFill>
                        <a:srgbClr val="64A389"/>
                      </a:solidFill>
                      <a:prstDash val="solid"/>
                    </a:lnB>
                    <a:solidFill>
                      <a:srgbClr val="B3CFC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44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Exam</a:t>
                      </a:r>
                      <a:r>
                        <a:rPr sz="14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in-charge,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B.A.1</a:t>
                      </a:r>
                      <a:r>
                        <a:rPr sz="1350" baseline="21604" dirty="0">
                          <a:latin typeface="Times New Roman"/>
                          <a:cs typeface="Times New Roman"/>
                        </a:rPr>
                        <a:t>st</a:t>
                      </a:r>
                      <a:r>
                        <a:rPr sz="1350" spc="622" baseline="2160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Sem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CBCS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Exam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83515" marB="0">
                    <a:lnL w="9525">
                      <a:solidFill>
                        <a:srgbClr val="64A389"/>
                      </a:solidFill>
                      <a:prstDash val="solid"/>
                    </a:lnL>
                    <a:lnR w="9525">
                      <a:solidFill>
                        <a:srgbClr val="64A389"/>
                      </a:solidFill>
                      <a:prstDash val="solid"/>
                    </a:lnR>
                    <a:lnT w="9525">
                      <a:solidFill>
                        <a:srgbClr val="64A389"/>
                      </a:solidFill>
                      <a:prstDash val="solid"/>
                    </a:lnT>
                    <a:lnB w="9525">
                      <a:solidFill>
                        <a:srgbClr val="64A389"/>
                      </a:solidFill>
                      <a:prstDash val="solid"/>
                    </a:lnB>
                    <a:solidFill>
                      <a:srgbClr val="B3CFC2"/>
                    </a:solidFill>
                  </a:tcPr>
                </a:tc>
                <a:tc>
                  <a:txBody>
                    <a:bodyPr/>
                    <a:lstStyle/>
                    <a:p>
                      <a:pPr marR="431165" algn="r">
                        <a:lnSpc>
                          <a:spcPct val="100000"/>
                        </a:lnSpc>
                        <a:spcBef>
                          <a:spcPts val="1445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01-02-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2022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83515" marB="0">
                    <a:lnL w="9525">
                      <a:solidFill>
                        <a:srgbClr val="64A389"/>
                      </a:solidFill>
                      <a:prstDash val="solid"/>
                    </a:lnL>
                    <a:lnR w="9525">
                      <a:solidFill>
                        <a:srgbClr val="64A389"/>
                      </a:solidFill>
                      <a:prstDash val="solid"/>
                    </a:lnR>
                    <a:lnT w="9525">
                      <a:solidFill>
                        <a:srgbClr val="64A389"/>
                      </a:solidFill>
                      <a:prstDash val="solid"/>
                    </a:lnT>
                    <a:lnB w="9525">
                      <a:solidFill>
                        <a:srgbClr val="64A389"/>
                      </a:solidFill>
                      <a:prstDash val="solid"/>
                    </a:lnB>
                    <a:solidFill>
                      <a:srgbClr val="B3CFC2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1445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S.K.Baruah,Principal,</a:t>
                      </a:r>
                      <a:r>
                        <a:rPr sz="1400" spc="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MelamoraCollege.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83515" marB="0">
                    <a:lnL w="9525">
                      <a:solidFill>
                        <a:srgbClr val="64A389"/>
                      </a:solidFill>
                      <a:prstDash val="solid"/>
                    </a:lnL>
                    <a:lnR w="9525">
                      <a:solidFill>
                        <a:srgbClr val="64A389"/>
                      </a:solidFill>
                      <a:prstDash val="solid"/>
                    </a:lnR>
                    <a:lnT w="9525">
                      <a:solidFill>
                        <a:srgbClr val="64A389"/>
                      </a:solidFill>
                      <a:prstDash val="solid"/>
                    </a:lnT>
                    <a:lnB w="9525">
                      <a:solidFill>
                        <a:srgbClr val="64A389"/>
                      </a:solidFill>
                      <a:prstDash val="solid"/>
                    </a:lnB>
                    <a:solidFill>
                      <a:srgbClr val="B3CF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45"/>
                        </a:spcBef>
                      </a:pP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83515" marB="0">
                    <a:lnL w="9525">
                      <a:solidFill>
                        <a:srgbClr val="64A389"/>
                      </a:solidFill>
                      <a:prstDash val="solid"/>
                    </a:lnL>
                    <a:lnR w="9525">
                      <a:solidFill>
                        <a:srgbClr val="64A389"/>
                      </a:solidFill>
                      <a:prstDash val="solid"/>
                    </a:lnR>
                    <a:lnT w="9525">
                      <a:solidFill>
                        <a:srgbClr val="64A389"/>
                      </a:solidFill>
                      <a:prstDash val="solid"/>
                    </a:lnT>
                    <a:lnB w="9525">
                      <a:solidFill>
                        <a:srgbClr val="64A389"/>
                      </a:solidFill>
                      <a:prstDash val="solid"/>
                    </a:lnB>
                    <a:solidFill>
                      <a:srgbClr val="6AAC91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44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Examiner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(B.A.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350" baseline="24691" dirty="0">
                          <a:latin typeface="Times New Roman"/>
                          <a:cs typeface="Times New Roman"/>
                        </a:rPr>
                        <a:t>th</a:t>
                      </a:r>
                      <a:r>
                        <a:rPr sz="1350" spc="157" baseline="2469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Sem.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CBCS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Exam.)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83515" marB="0">
                    <a:lnL w="9525">
                      <a:solidFill>
                        <a:srgbClr val="64A389"/>
                      </a:solidFill>
                      <a:prstDash val="solid"/>
                    </a:lnL>
                    <a:lnR w="9525">
                      <a:solidFill>
                        <a:srgbClr val="64A389"/>
                      </a:solidFill>
                      <a:prstDash val="solid"/>
                    </a:lnR>
                    <a:lnT w="9525">
                      <a:solidFill>
                        <a:srgbClr val="64A389"/>
                      </a:solidFill>
                      <a:prstDash val="solid"/>
                    </a:lnT>
                    <a:lnB w="9525">
                      <a:solidFill>
                        <a:srgbClr val="64A389"/>
                      </a:solidFill>
                      <a:prstDash val="solid"/>
                    </a:lnB>
                    <a:solidFill>
                      <a:srgbClr val="6AAC91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432434" algn="r">
                        <a:lnSpc>
                          <a:spcPct val="100000"/>
                        </a:lnSpc>
                        <a:spcBef>
                          <a:spcPts val="144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24-03-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2022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83515" marB="0">
                    <a:lnL w="9525">
                      <a:solidFill>
                        <a:srgbClr val="64A389"/>
                      </a:solidFill>
                      <a:prstDash val="solid"/>
                    </a:lnL>
                    <a:lnR w="9525">
                      <a:solidFill>
                        <a:srgbClr val="64A389"/>
                      </a:solidFill>
                      <a:prstDash val="solid"/>
                    </a:lnR>
                    <a:lnT w="9525">
                      <a:solidFill>
                        <a:srgbClr val="64A389"/>
                      </a:solidFill>
                      <a:prstDash val="solid"/>
                    </a:lnT>
                    <a:lnB w="9525">
                      <a:solidFill>
                        <a:srgbClr val="64A389"/>
                      </a:solidFill>
                      <a:prstDash val="solid"/>
                    </a:lnB>
                    <a:solidFill>
                      <a:srgbClr val="6AAC91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144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Dr.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J.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Gogoi,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Principal,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J.D.S.G.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College,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Bokakhat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83515" marB="0">
                    <a:lnL w="9525">
                      <a:solidFill>
                        <a:srgbClr val="64A389"/>
                      </a:solidFill>
                      <a:prstDash val="solid"/>
                    </a:lnL>
                    <a:lnR w="9525">
                      <a:solidFill>
                        <a:srgbClr val="64A389"/>
                      </a:solidFill>
                      <a:prstDash val="solid"/>
                    </a:lnR>
                    <a:lnT w="9525">
                      <a:solidFill>
                        <a:srgbClr val="64A389"/>
                      </a:solidFill>
                      <a:prstDash val="solid"/>
                    </a:lnT>
                    <a:lnB w="9525">
                      <a:solidFill>
                        <a:srgbClr val="64A389"/>
                      </a:solidFill>
                      <a:prstDash val="solid"/>
                    </a:lnB>
                    <a:solidFill>
                      <a:srgbClr val="6AAC91">
                        <a:alpha val="3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321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45"/>
                        </a:spcBef>
                      </a:pP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83515" marB="0">
                    <a:lnL w="9525">
                      <a:solidFill>
                        <a:srgbClr val="64A389"/>
                      </a:solidFill>
                      <a:prstDash val="solid"/>
                    </a:lnL>
                    <a:lnR w="9525">
                      <a:solidFill>
                        <a:srgbClr val="64A389"/>
                      </a:solidFill>
                      <a:prstDash val="solid"/>
                    </a:lnR>
                    <a:lnT w="9525">
                      <a:solidFill>
                        <a:srgbClr val="64A389"/>
                      </a:solidFill>
                      <a:prstDash val="solid"/>
                    </a:lnT>
                    <a:lnB w="9525">
                      <a:solidFill>
                        <a:srgbClr val="64A389"/>
                      </a:solidFill>
                      <a:prstDash val="solid"/>
                    </a:lnB>
                    <a:solidFill>
                      <a:srgbClr val="B3CFC2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10820">
                        <a:lnSpc>
                          <a:spcPts val="3360"/>
                        </a:lnSpc>
                        <a:spcBef>
                          <a:spcPts val="155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Invigilator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Duty</a:t>
                      </a:r>
                      <a:r>
                        <a:rPr sz="1400" spc="3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350" baseline="21604" dirty="0">
                          <a:latin typeface="Times New Roman"/>
                          <a:cs typeface="Times New Roman"/>
                        </a:rPr>
                        <a:t>st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350" baseline="21604" dirty="0">
                          <a:latin typeface="Times New Roman"/>
                          <a:cs typeface="Times New Roman"/>
                        </a:rPr>
                        <a:t>nd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14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350" baseline="21604" dirty="0">
                          <a:latin typeface="Times New Roman"/>
                          <a:cs typeface="Times New Roman"/>
                        </a:rPr>
                        <a:t>rd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350" baseline="21604" dirty="0">
                          <a:latin typeface="Times New Roman"/>
                          <a:cs typeface="Times New Roman"/>
                        </a:rPr>
                        <a:t>th</a:t>
                      </a:r>
                      <a:r>
                        <a:rPr sz="1350" spc="622" baseline="2160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,5</a:t>
                      </a:r>
                      <a:r>
                        <a:rPr sz="1350" baseline="24691" dirty="0">
                          <a:latin typeface="Times New Roman"/>
                          <a:cs typeface="Times New Roman"/>
                        </a:rPr>
                        <a:t>th</a:t>
                      </a:r>
                      <a:r>
                        <a:rPr sz="1350" spc="-15" baseline="2469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&amp;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1350" baseline="21604" dirty="0">
                          <a:latin typeface="Times New Roman"/>
                          <a:cs typeface="Times New Roman"/>
                        </a:rPr>
                        <a:t>th</a:t>
                      </a:r>
                      <a:r>
                        <a:rPr sz="1350" spc="187" baseline="2160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Sem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Non</a:t>
                      </a:r>
                      <a:r>
                        <a:rPr sz="14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CBCS/CBCS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Exam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9685" marB="0">
                    <a:lnL w="9525">
                      <a:solidFill>
                        <a:srgbClr val="64A389"/>
                      </a:solidFill>
                      <a:prstDash val="solid"/>
                    </a:lnL>
                    <a:lnR w="9525">
                      <a:solidFill>
                        <a:srgbClr val="64A389"/>
                      </a:solidFill>
                      <a:prstDash val="solid"/>
                    </a:lnR>
                    <a:lnT w="9525">
                      <a:solidFill>
                        <a:srgbClr val="64A389"/>
                      </a:solidFill>
                      <a:prstDash val="solid"/>
                    </a:lnT>
                    <a:lnB w="9525">
                      <a:solidFill>
                        <a:srgbClr val="64A389"/>
                      </a:solidFill>
                      <a:prstDash val="solid"/>
                    </a:lnB>
                    <a:solidFill>
                      <a:srgbClr val="B3CFC2"/>
                    </a:solidFill>
                  </a:tcPr>
                </a:tc>
                <a:tc>
                  <a:txBody>
                    <a:bodyPr/>
                    <a:lstStyle/>
                    <a:p>
                      <a:pPr marL="567055">
                        <a:lnSpc>
                          <a:spcPct val="100000"/>
                        </a:lnSpc>
                        <a:spcBef>
                          <a:spcPts val="144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2021-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22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83515" marB="0">
                    <a:lnL w="9525">
                      <a:solidFill>
                        <a:srgbClr val="64A389"/>
                      </a:solidFill>
                      <a:prstDash val="solid"/>
                    </a:lnL>
                    <a:lnR w="9525">
                      <a:solidFill>
                        <a:srgbClr val="64A389"/>
                      </a:solidFill>
                      <a:prstDash val="solid"/>
                    </a:lnR>
                    <a:lnT w="9525">
                      <a:solidFill>
                        <a:srgbClr val="64A389"/>
                      </a:solidFill>
                      <a:prstDash val="solid"/>
                    </a:lnT>
                    <a:lnB w="9525">
                      <a:solidFill>
                        <a:srgbClr val="64A389"/>
                      </a:solidFill>
                      <a:prstDash val="solid"/>
                    </a:lnB>
                    <a:solidFill>
                      <a:srgbClr val="B3CFC2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1445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S.K.Baruah,Principal,</a:t>
                      </a:r>
                      <a:r>
                        <a:rPr sz="1400" spc="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MelamoraCollege.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83515" marB="0">
                    <a:lnL w="9525">
                      <a:solidFill>
                        <a:srgbClr val="64A389"/>
                      </a:solidFill>
                      <a:prstDash val="solid"/>
                    </a:lnL>
                    <a:lnR w="9525">
                      <a:solidFill>
                        <a:srgbClr val="64A389"/>
                      </a:solidFill>
                      <a:prstDash val="solid"/>
                    </a:lnR>
                    <a:lnT w="9525">
                      <a:solidFill>
                        <a:srgbClr val="64A389"/>
                      </a:solidFill>
                      <a:prstDash val="solid"/>
                    </a:lnT>
                    <a:lnB w="9525">
                      <a:solidFill>
                        <a:srgbClr val="64A389"/>
                      </a:solidFill>
                      <a:prstDash val="solid"/>
                    </a:lnB>
                    <a:solidFill>
                      <a:srgbClr val="B3CF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45"/>
                        </a:spcBef>
                      </a:pP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83515" marB="0">
                    <a:lnL w="9525">
                      <a:solidFill>
                        <a:srgbClr val="64A389"/>
                      </a:solidFill>
                      <a:prstDash val="solid"/>
                    </a:lnL>
                    <a:lnR w="9525">
                      <a:solidFill>
                        <a:srgbClr val="64A389"/>
                      </a:solidFill>
                      <a:prstDash val="solid"/>
                    </a:lnR>
                    <a:lnT w="9525">
                      <a:solidFill>
                        <a:srgbClr val="64A389"/>
                      </a:solidFill>
                      <a:prstDash val="solid"/>
                    </a:lnT>
                    <a:lnB w="9525">
                      <a:solidFill>
                        <a:srgbClr val="64A389"/>
                      </a:solidFill>
                      <a:prstDash val="solid"/>
                    </a:lnB>
                    <a:solidFill>
                      <a:srgbClr val="6AAC91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44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Examiner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Duty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(B.A.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350" baseline="24691" dirty="0">
                          <a:latin typeface="Times New Roman"/>
                          <a:cs typeface="Times New Roman"/>
                        </a:rPr>
                        <a:t>st</a:t>
                      </a:r>
                      <a:r>
                        <a:rPr sz="1350" spc="172" baseline="2469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Sem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,CBCS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Exam)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83515" marB="0">
                    <a:lnL w="9525">
                      <a:solidFill>
                        <a:srgbClr val="64A389"/>
                      </a:solidFill>
                      <a:prstDash val="solid"/>
                    </a:lnL>
                    <a:lnR w="9525">
                      <a:solidFill>
                        <a:srgbClr val="64A389"/>
                      </a:solidFill>
                      <a:prstDash val="solid"/>
                    </a:lnR>
                    <a:lnT w="9525">
                      <a:solidFill>
                        <a:srgbClr val="64A389"/>
                      </a:solidFill>
                      <a:prstDash val="solid"/>
                    </a:lnT>
                    <a:lnB w="9525">
                      <a:solidFill>
                        <a:srgbClr val="64A389"/>
                      </a:solidFill>
                      <a:prstDash val="solid"/>
                    </a:lnB>
                    <a:solidFill>
                      <a:srgbClr val="6AAC91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51484">
                        <a:lnSpc>
                          <a:spcPct val="100000"/>
                        </a:lnSpc>
                        <a:spcBef>
                          <a:spcPts val="144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24-02-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2022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83515" marB="0">
                    <a:lnL w="9525">
                      <a:solidFill>
                        <a:srgbClr val="64A389"/>
                      </a:solidFill>
                      <a:prstDash val="solid"/>
                    </a:lnL>
                    <a:lnR w="9525">
                      <a:solidFill>
                        <a:srgbClr val="64A389"/>
                      </a:solidFill>
                      <a:prstDash val="solid"/>
                    </a:lnR>
                    <a:lnT w="9525">
                      <a:solidFill>
                        <a:srgbClr val="64A389"/>
                      </a:solidFill>
                      <a:prstDash val="solid"/>
                    </a:lnT>
                    <a:lnB w="9525">
                      <a:solidFill>
                        <a:srgbClr val="64A389"/>
                      </a:solidFill>
                      <a:prstDash val="solid"/>
                    </a:lnB>
                    <a:solidFill>
                      <a:srgbClr val="6AAC91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144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Dr.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P.C.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Saikia,Principal,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College,Golaghat.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83515" marB="0">
                    <a:lnL w="9525">
                      <a:solidFill>
                        <a:srgbClr val="64A389"/>
                      </a:solidFill>
                      <a:prstDash val="solid"/>
                    </a:lnL>
                    <a:lnR w="9525">
                      <a:solidFill>
                        <a:srgbClr val="64A389"/>
                      </a:solidFill>
                      <a:prstDash val="solid"/>
                    </a:lnR>
                    <a:lnT w="9525">
                      <a:solidFill>
                        <a:srgbClr val="64A389"/>
                      </a:solidFill>
                      <a:prstDash val="solid"/>
                    </a:lnT>
                    <a:lnB w="9525">
                      <a:solidFill>
                        <a:srgbClr val="64A389"/>
                      </a:solidFill>
                      <a:prstDash val="solid"/>
                    </a:lnB>
                    <a:solidFill>
                      <a:srgbClr val="6AAC91">
                        <a:alpha val="3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93444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45"/>
                        </a:spcBef>
                      </a:pP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83515" marB="0">
                    <a:lnL w="9525">
                      <a:solidFill>
                        <a:srgbClr val="64A389"/>
                      </a:solidFill>
                      <a:prstDash val="solid"/>
                    </a:lnL>
                    <a:lnR w="9525">
                      <a:solidFill>
                        <a:srgbClr val="64A389"/>
                      </a:solidFill>
                      <a:prstDash val="solid"/>
                    </a:lnR>
                    <a:lnT w="9525">
                      <a:solidFill>
                        <a:srgbClr val="64A389"/>
                      </a:solidFill>
                      <a:prstDash val="solid"/>
                    </a:lnT>
                    <a:lnB w="9525">
                      <a:solidFill>
                        <a:srgbClr val="64A389"/>
                      </a:solidFill>
                      <a:prstDash val="solid"/>
                    </a:lnB>
                    <a:solidFill>
                      <a:srgbClr val="B3CFC2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59385">
                        <a:lnSpc>
                          <a:spcPts val="3360"/>
                        </a:lnSpc>
                        <a:spcBef>
                          <a:spcPts val="16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Assistant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Exam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in-charge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(B.A.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350" baseline="24691" dirty="0">
                          <a:latin typeface="Times New Roman"/>
                          <a:cs typeface="Times New Roman"/>
                        </a:rPr>
                        <a:t>st</a:t>
                      </a:r>
                      <a:r>
                        <a:rPr sz="1350" spc="150" baseline="2469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Sem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CBCS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Exam)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L w="9525">
                      <a:solidFill>
                        <a:srgbClr val="64A389"/>
                      </a:solidFill>
                      <a:prstDash val="solid"/>
                    </a:lnL>
                    <a:lnR w="9525">
                      <a:solidFill>
                        <a:srgbClr val="64A389"/>
                      </a:solidFill>
                      <a:prstDash val="solid"/>
                    </a:lnR>
                    <a:lnT w="9525">
                      <a:solidFill>
                        <a:srgbClr val="64A389"/>
                      </a:solidFill>
                      <a:prstDash val="solid"/>
                    </a:lnT>
                    <a:lnB w="9525">
                      <a:solidFill>
                        <a:srgbClr val="64A389"/>
                      </a:solidFill>
                      <a:prstDash val="solid"/>
                    </a:lnB>
                    <a:solidFill>
                      <a:srgbClr val="B3CFC2"/>
                    </a:solidFill>
                  </a:tcPr>
                </a:tc>
                <a:tc>
                  <a:txBody>
                    <a:bodyPr/>
                    <a:lstStyle/>
                    <a:p>
                      <a:pPr marL="451484">
                        <a:lnSpc>
                          <a:spcPct val="100000"/>
                        </a:lnSpc>
                        <a:spcBef>
                          <a:spcPts val="144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10-08-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2022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83515" marB="0">
                    <a:lnL w="9525">
                      <a:solidFill>
                        <a:srgbClr val="64A389"/>
                      </a:solidFill>
                      <a:prstDash val="solid"/>
                    </a:lnL>
                    <a:lnR w="9525">
                      <a:solidFill>
                        <a:srgbClr val="64A389"/>
                      </a:solidFill>
                      <a:prstDash val="solid"/>
                    </a:lnR>
                    <a:lnT w="9525">
                      <a:solidFill>
                        <a:srgbClr val="64A389"/>
                      </a:solidFill>
                      <a:prstDash val="solid"/>
                    </a:lnT>
                    <a:lnB w="9525">
                      <a:solidFill>
                        <a:srgbClr val="64A389"/>
                      </a:solidFill>
                      <a:prstDash val="solid"/>
                    </a:lnB>
                    <a:solidFill>
                      <a:srgbClr val="B3CFC2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144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S..Boruah,Principal,Melamora</a:t>
                      </a:r>
                      <a:r>
                        <a:rPr sz="14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College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83515" marB="0">
                    <a:lnL w="9525">
                      <a:solidFill>
                        <a:srgbClr val="64A389"/>
                      </a:solidFill>
                      <a:prstDash val="solid"/>
                    </a:lnL>
                    <a:lnR w="9525">
                      <a:solidFill>
                        <a:srgbClr val="64A389"/>
                      </a:solidFill>
                      <a:prstDash val="solid"/>
                    </a:lnR>
                    <a:lnT w="9525">
                      <a:solidFill>
                        <a:srgbClr val="64A389"/>
                      </a:solidFill>
                      <a:prstDash val="solid"/>
                    </a:lnT>
                    <a:lnB w="9525">
                      <a:solidFill>
                        <a:srgbClr val="64A389"/>
                      </a:solidFill>
                      <a:prstDash val="solid"/>
                    </a:lnB>
                    <a:solidFill>
                      <a:srgbClr val="B3CF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4356"/>
            <a:ext cx="12000656" cy="6803644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670047"/>
              <a:ext cx="4037075" cy="418795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892551"/>
              <a:ext cx="1522475" cy="2365248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044479" y="1479176"/>
            <a:ext cx="2487706" cy="248770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506596" y="0"/>
            <a:ext cx="1414631" cy="100718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044479" y="5378823"/>
            <a:ext cx="876748" cy="672352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9623164" y="0"/>
            <a:ext cx="671232" cy="1062318"/>
            <a:chOff x="10398252" y="0"/>
            <a:chExt cx="760730" cy="1203960"/>
          </a:xfrm>
        </p:grpSpPr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398252" y="0"/>
              <a:ext cx="760488" cy="120396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0437876" y="0"/>
              <a:ext cx="685800" cy="1143000"/>
            </a:xfrm>
            <a:custGeom>
              <a:avLst/>
              <a:gdLst/>
              <a:ahLst/>
              <a:cxnLst/>
              <a:rect l="l" t="t" r="r" b="b"/>
              <a:pathLst>
                <a:path w="685800" h="1143000">
                  <a:moveTo>
                    <a:pt x="6858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685800" y="114300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ACD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2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953240"/>
              </p:ext>
            </p:extLst>
          </p:nvPr>
        </p:nvGraphicFramePr>
        <p:xfrm>
          <a:off x="228602" y="735505"/>
          <a:ext cx="11628039" cy="5939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172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67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7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070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90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1200" b="1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081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CD333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200" b="1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Exam</a:t>
                      </a:r>
                      <a:r>
                        <a:rPr sz="1200" b="1" spc="-3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in-charge</a:t>
                      </a:r>
                      <a:r>
                        <a:rPr sz="1200" b="1" spc="-4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(B.A</a:t>
                      </a:r>
                      <a:r>
                        <a:rPr sz="1200" b="1" spc="-8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200" b="1" spc="7" baseline="2469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st</a:t>
                      </a:r>
                      <a:r>
                        <a:rPr sz="1200" b="1" spc="172" baseline="2469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Sem,CBCS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Exam)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081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CD333"/>
                    </a:solidFill>
                  </a:tcPr>
                </a:tc>
                <a:tc>
                  <a:txBody>
                    <a:bodyPr/>
                    <a:lstStyle/>
                    <a:p>
                      <a:pPr marR="89789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18-02-2022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081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CD333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S.K.Boruah,Principal,Melamora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College.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081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CD3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75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600" spc="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137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2EECD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6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Examiner</a:t>
                      </a:r>
                      <a:r>
                        <a:rPr sz="16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Duty</a:t>
                      </a:r>
                      <a:r>
                        <a:rPr sz="16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(B.A.</a:t>
                      </a:r>
                      <a:r>
                        <a:rPr sz="16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spc="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sz="1600" spc="15" baseline="2469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sz="1600" spc="179" baseline="2469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Sem</a:t>
                      </a:r>
                      <a:r>
                        <a:rPr sz="16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,CBCS </a:t>
                      </a:r>
                      <a:r>
                        <a:rPr sz="16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Exam)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137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2EECD"/>
                    </a:solidFill>
                  </a:tcPr>
                </a:tc>
                <a:tc>
                  <a:txBody>
                    <a:bodyPr/>
                    <a:lstStyle/>
                    <a:p>
                      <a:pPr marR="897890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24-02-2022</a:t>
                      </a:r>
                      <a:endParaRPr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137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2EECD"/>
                    </a:solidFill>
                  </a:tcPr>
                </a:tc>
                <a:tc>
                  <a:txBody>
                    <a:bodyPr/>
                    <a:lstStyle/>
                    <a:p>
                      <a:pPr marL="92710" marR="43942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6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Dr.</a:t>
                      </a:r>
                      <a:r>
                        <a:rPr sz="16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spc="-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P.C.</a:t>
                      </a:r>
                      <a:r>
                        <a:rPr sz="16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Saikia,Principal,</a:t>
                      </a:r>
                      <a:r>
                        <a:rPr sz="1600" spc="-6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sz="16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 </a:t>
                      </a:r>
                      <a:r>
                        <a:rPr sz="1600" spc="-3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College,Golaghat.</a:t>
                      </a:r>
                      <a:endParaRPr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137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2EE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675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US" sz="1600" spc="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137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Assistant</a:t>
                      </a:r>
                      <a:r>
                        <a:rPr sz="1600" spc="-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Exam</a:t>
                      </a:r>
                      <a:r>
                        <a:rPr sz="16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in-charge</a:t>
                      </a:r>
                      <a:r>
                        <a:rPr sz="1600" spc="-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(B.A.</a:t>
                      </a:r>
                      <a:r>
                        <a:rPr sz="1600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r>
                        <a:rPr sz="1600" spc="7" baseline="2469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sz="1600" spc="165" baseline="2469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Sem CBCS</a:t>
                      </a:r>
                      <a:r>
                        <a:rPr sz="16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Exam)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137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7E8"/>
                    </a:solidFill>
                  </a:tcPr>
                </a:tc>
                <a:tc>
                  <a:txBody>
                    <a:bodyPr/>
                    <a:lstStyle/>
                    <a:p>
                      <a:pPr marR="897890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10-08-2022</a:t>
                      </a:r>
                      <a:endParaRPr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137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7E8"/>
                    </a:solidFill>
                  </a:tcPr>
                </a:tc>
                <a:tc>
                  <a:txBody>
                    <a:bodyPr/>
                    <a:lstStyle/>
                    <a:p>
                      <a:pPr marL="92710" marR="37211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6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S..Boruah,Principal,Melamora </a:t>
                      </a:r>
                      <a:r>
                        <a:rPr sz="1600" spc="-3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College</a:t>
                      </a:r>
                      <a:endParaRPr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137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01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US" sz="1600" spc="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137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2EECD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6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Exam</a:t>
                      </a:r>
                      <a:r>
                        <a:rPr sz="16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 </a:t>
                      </a:r>
                      <a:r>
                        <a:rPr sz="16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–charge</a:t>
                      </a:r>
                      <a:r>
                        <a:rPr sz="16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(B.A.1</a:t>
                      </a:r>
                      <a:r>
                        <a:rPr sz="1600" baseline="2469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sz="1600" spc="187" baseline="2469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Sem</a:t>
                      </a:r>
                      <a:r>
                        <a:rPr sz="16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CBCS</a:t>
                      </a:r>
                      <a:r>
                        <a:rPr sz="16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Exam)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137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2EECD"/>
                    </a:solidFill>
                  </a:tcPr>
                </a:tc>
                <a:tc>
                  <a:txBody>
                    <a:bodyPr/>
                    <a:lstStyle/>
                    <a:p>
                      <a:pPr marR="897890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01-02-2022</a:t>
                      </a:r>
                    </a:p>
                  </a:txBody>
                  <a:tcPr marL="0" marR="0" marT="3137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2EECD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S.K.Boruah,Principal,Melamora</a:t>
                      </a:r>
                      <a:endParaRPr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College</a:t>
                      </a:r>
                      <a:endParaRPr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137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2EE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06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lang="en-US" sz="1600" spc="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193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Paper</a:t>
                      </a:r>
                      <a:r>
                        <a:rPr sz="16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Examiner</a:t>
                      </a:r>
                      <a:r>
                        <a:rPr sz="16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(B.A.</a:t>
                      </a:r>
                      <a:r>
                        <a:rPr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spc="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sz="1600" spc="22" baseline="2469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sz="1600" spc="157" baseline="2469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Sem</a:t>
                      </a:r>
                      <a:r>
                        <a:rPr sz="16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CBCS</a:t>
                      </a:r>
                      <a:r>
                        <a:rPr sz="16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Exam)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193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7E8"/>
                    </a:solidFill>
                  </a:tcPr>
                </a:tc>
                <a:tc>
                  <a:txBody>
                    <a:bodyPr/>
                    <a:lstStyle/>
                    <a:p>
                      <a:pPr marR="897890" algn="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24-03-2022</a:t>
                      </a:r>
                    </a:p>
                  </a:txBody>
                  <a:tcPr marL="0" marR="0" marT="3193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7E8"/>
                    </a:solidFill>
                  </a:tcPr>
                </a:tc>
                <a:tc>
                  <a:txBody>
                    <a:bodyPr/>
                    <a:lstStyle/>
                    <a:p>
                      <a:pPr marL="92710" marR="563245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6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Dr.</a:t>
                      </a:r>
                      <a:r>
                        <a:rPr sz="16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 </a:t>
                      </a:r>
                      <a:r>
                        <a:rPr sz="16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Gogoi,Principal,JDSG </a:t>
                      </a:r>
                      <a:r>
                        <a:rPr sz="1600" spc="-3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College,Bokakhat.</a:t>
                      </a:r>
                    </a:p>
                  </a:txBody>
                  <a:tcPr marL="0" marR="0" marT="3193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12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193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7E8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85"/>
                        </a:lnSpc>
                      </a:pP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Assistant Exam in </a:t>
                      </a:r>
                      <a:r>
                        <a:rPr lang="en-US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ChargeB.A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r>
                        <a:rPr lang="en-US" sz="14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</a:t>
                      </a:r>
                      <a:r>
                        <a:rPr lang="en-US" sz="14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rd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&amp; 5</a:t>
                      </a:r>
                      <a:r>
                        <a:rPr lang="en-US" sz="14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Sem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7E8"/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ts val="1385"/>
                        </a:lnSpc>
                      </a:pP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Sessional Exam -2023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7E8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85"/>
                        </a:lnSpc>
                      </a:pPr>
                      <a:r>
                        <a:rPr lang="en-US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Melamora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College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680039"/>
                  </a:ext>
                </a:extLst>
              </a:tr>
              <a:tr h="5812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193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7E8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85"/>
                        </a:lnSpc>
                      </a:pP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Exam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 Charge 1</a:t>
                      </a:r>
                      <a:r>
                        <a:rPr lang="en-US" sz="14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Sem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FYUGP Exam 2024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7E8"/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ts val="1385"/>
                        </a:lnSpc>
                      </a:pP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16-11-2023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7E8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85"/>
                        </a:lnSpc>
                      </a:pPr>
                      <a:r>
                        <a:rPr lang="en-US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Melamora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College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123796"/>
                  </a:ext>
                </a:extLst>
              </a:tr>
              <a:tr h="5812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193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7E8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85"/>
                        </a:lnSpc>
                      </a:pP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Exam in Charge CBCS Exam 2</a:t>
                      </a:r>
                      <a:r>
                        <a:rPr lang="en-US" sz="14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nd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SEM 2024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7E8"/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ts val="1385"/>
                        </a:lnSpc>
                      </a:pP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03-05-2024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7E8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85"/>
                        </a:lnSpc>
                      </a:pPr>
                      <a:r>
                        <a:rPr lang="en-US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Melamora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College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5852632"/>
                  </a:ext>
                </a:extLst>
              </a:tr>
              <a:tr h="6835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193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7E8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85"/>
                        </a:lnSpc>
                      </a:pP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Invigilator Duty 5</a:t>
                      </a:r>
                      <a:r>
                        <a:rPr lang="en-US" sz="14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sem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CBCS Exam-2024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7E8"/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ts val="1385"/>
                        </a:lnSpc>
                      </a:pP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22-11-2024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7E8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85"/>
                        </a:lnSpc>
                      </a:pPr>
                      <a:r>
                        <a:rPr lang="en-US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Melamora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College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231641"/>
                  </a:ext>
                </a:extLst>
              </a:tr>
              <a:tr h="5812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193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7E8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85"/>
                        </a:lnSpc>
                      </a:pP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Exam in </a:t>
                      </a:r>
                      <a:r>
                        <a:rPr lang="en-US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ChargeB.A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3</a:t>
                      </a:r>
                      <a:r>
                        <a:rPr lang="en-US" sz="14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rd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Sem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FYUGP Exam-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7E8"/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ts val="1385"/>
                        </a:lnSpc>
                      </a:pP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December,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2024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7E8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85"/>
                        </a:lnSpc>
                      </a:pPr>
                      <a:r>
                        <a:rPr lang="en-US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Melamora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College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2330529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2615464" y="5435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EXAM</a:t>
            </a:r>
            <a:r>
              <a:rPr lang="en-US" sz="1800" b="1" spc="-2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IN</a:t>
            </a:r>
            <a:r>
              <a:rPr lang="en-US" sz="1800" b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CHARGE,</a:t>
            </a:r>
            <a:r>
              <a:rPr lang="en-US" sz="1800" b="1" spc="-1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1800" b="1" spc="-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SPOT</a:t>
            </a:r>
            <a:r>
              <a:rPr lang="en-US" sz="1800" b="1" spc="-114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1800" b="1" spc="-90" dirty="0" smtClean="0">
                <a:solidFill>
                  <a:srgbClr val="FF0000"/>
                </a:solidFill>
                <a:latin typeface="Times New Roman"/>
                <a:cs typeface="Times New Roman"/>
              </a:rPr>
              <a:t>EVALUATOR</a:t>
            </a:r>
            <a:r>
              <a:rPr lang="en-US" sz="1800" b="1" spc="-3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,</a:t>
            </a:r>
            <a:r>
              <a:rPr lang="en-US" sz="1800" b="1" spc="-6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</a:p>
          <a:p>
            <a:r>
              <a:rPr lang="en-US" sz="1800" b="1" spc="-30" dirty="0" smtClean="0">
                <a:solidFill>
                  <a:srgbClr val="FF0000"/>
                </a:solidFill>
                <a:latin typeface="Times New Roman"/>
                <a:cs typeface="Times New Roman"/>
              </a:rPr>
              <a:t>INVIGILATOR </a:t>
            </a:r>
            <a:r>
              <a:rPr lang="en-US" sz="1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&amp;</a:t>
            </a:r>
            <a:r>
              <a:rPr lang="en-US" sz="1800" b="1" spc="-9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1800" b="1" spc="-30" dirty="0" smtClean="0">
                <a:solidFill>
                  <a:srgbClr val="FF0000"/>
                </a:solidFill>
                <a:latin typeface="Times New Roman"/>
                <a:cs typeface="Times New Roman"/>
              </a:rPr>
              <a:t>EXAMINER</a:t>
            </a:r>
            <a:r>
              <a:rPr lang="en-US" sz="1800" b="1" spc="-3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DUTY</a:t>
            </a:r>
            <a:r>
              <a:rPr lang="en-US" sz="1800" b="1" spc="-8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:</a:t>
            </a:r>
            <a:r>
              <a:rPr lang="en-US" sz="1800" b="1" spc="-3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2022-23/23-24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12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419070"/>
              </p:ext>
            </p:extLst>
          </p:nvPr>
        </p:nvGraphicFramePr>
        <p:xfrm>
          <a:off x="1415480" y="908718"/>
          <a:ext cx="10369153" cy="56886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6137">
                  <a:extLst>
                    <a:ext uri="{9D8B030D-6E8A-4147-A177-3AD203B41FA5}">
                      <a16:colId xmlns:a16="http://schemas.microsoft.com/office/drawing/2014/main" val="1213138153"/>
                    </a:ext>
                  </a:extLst>
                </a:gridCol>
                <a:gridCol w="2365655">
                  <a:extLst>
                    <a:ext uri="{9D8B030D-6E8A-4147-A177-3AD203B41FA5}">
                      <a16:colId xmlns:a16="http://schemas.microsoft.com/office/drawing/2014/main" val="3565650943"/>
                    </a:ext>
                  </a:extLst>
                </a:gridCol>
                <a:gridCol w="5282717">
                  <a:extLst>
                    <a:ext uri="{9D8B030D-6E8A-4147-A177-3AD203B41FA5}">
                      <a16:colId xmlns:a16="http://schemas.microsoft.com/office/drawing/2014/main" val="3220185456"/>
                    </a:ext>
                  </a:extLst>
                </a:gridCol>
                <a:gridCol w="1654644">
                  <a:extLst>
                    <a:ext uri="{9D8B030D-6E8A-4147-A177-3AD203B41FA5}">
                      <a16:colId xmlns:a16="http://schemas.microsoft.com/office/drawing/2014/main" val="1242768005"/>
                    </a:ext>
                  </a:extLst>
                </a:gridCol>
              </a:tblGrid>
              <a:tr h="6407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5885" algn="l"/>
                        </a:tabLst>
                      </a:pPr>
                      <a:r>
                        <a:rPr lang="en-US" sz="2400" dirty="0">
                          <a:effectLst/>
                        </a:rPr>
                        <a:t>1</a:t>
                      </a:r>
                      <a:r>
                        <a:rPr lang="kok-IN" sz="2400" dirty="0">
                          <a:effectLst/>
                        </a:rPr>
                        <a:t>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roid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5885" algn="l"/>
                        </a:tabLst>
                      </a:pPr>
                      <a:r>
                        <a:rPr lang="en-US" sz="2400" dirty="0">
                          <a:effectLst/>
                        </a:rPr>
                        <a:t>Examiner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roid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5885" algn="l"/>
                        </a:tabLst>
                      </a:pPr>
                      <a:r>
                        <a:rPr lang="en-US" sz="2400" dirty="0">
                          <a:effectLst/>
                        </a:rPr>
                        <a:t>B</a:t>
                      </a:r>
                      <a:r>
                        <a:rPr lang="kok-IN" sz="2400" dirty="0">
                          <a:effectLst/>
                        </a:rPr>
                        <a:t>.</a:t>
                      </a:r>
                      <a:r>
                        <a:rPr lang="en-US" sz="2400" dirty="0">
                          <a:effectLst/>
                        </a:rPr>
                        <a:t>A 1</a:t>
                      </a:r>
                      <a:r>
                        <a:rPr lang="en-US" sz="2400" baseline="30000" dirty="0">
                          <a:effectLst/>
                        </a:rPr>
                        <a:t>st</a:t>
                      </a:r>
                      <a:r>
                        <a:rPr lang="en-US" sz="2400" dirty="0">
                          <a:effectLst/>
                        </a:rPr>
                        <a:t> Semester Examination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roid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635885" algn="l"/>
                        </a:tabLst>
                      </a:pPr>
                      <a:r>
                        <a:rPr lang="en-US" sz="2400" dirty="0" smtClean="0">
                          <a:effectLst/>
                        </a:rPr>
                        <a:t>2023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roid San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6384910"/>
                  </a:ext>
                </a:extLst>
              </a:tr>
              <a:tr h="6407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5885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roid Sans"/>
                        </a:rPr>
                        <a:t>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roid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5885" algn="l"/>
                        </a:tabLst>
                      </a:pPr>
                      <a:r>
                        <a:rPr lang="en-US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Scrutinizer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5885" algn="l"/>
                        </a:tabLst>
                      </a:pPr>
                      <a:r>
                        <a:rPr lang="en-US" sz="2400" dirty="0">
                          <a:effectLst/>
                        </a:rPr>
                        <a:t>B</a:t>
                      </a:r>
                      <a:r>
                        <a:rPr lang="kok-IN" sz="2400" dirty="0">
                          <a:effectLst/>
                        </a:rPr>
                        <a:t>.</a:t>
                      </a:r>
                      <a:r>
                        <a:rPr lang="en-US" sz="2400" dirty="0">
                          <a:effectLst/>
                        </a:rPr>
                        <a:t>A 1</a:t>
                      </a:r>
                      <a:r>
                        <a:rPr lang="en-US" sz="2400" baseline="30000" dirty="0">
                          <a:effectLst/>
                        </a:rPr>
                        <a:t>st</a:t>
                      </a:r>
                      <a:r>
                        <a:rPr lang="en-US" sz="2400" dirty="0">
                          <a:effectLst/>
                        </a:rPr>
                        <a:t> Semester Examination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roid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635885" algn="l"/>
                        </a:tabLst>
                      </a:pPr>
                      <a:r>
                        <a:rPr lang="en-US" sz="2400" dirty="0" smtClean="0">
                          <a:effectLst/>
                        </a:rPr>
                        <a:t>2023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roid San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3626808"/>
                  </a:ext>
                </a:extLst>
              </a:tr>
              <a:tr h="6407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5885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roid Sans"/>
                        </a:rPr>
                        <a:t>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roid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5885" algn="l"/>
                        </a:tabLst>
                      </a:pPr>
                      <a:r>
                        <a:rPr lang="en-US" sz="2400" dirty="0">
                          <a:effectLst/>
                        </a:rPr>
                        <a:t>Examiner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roid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5885" algn="l"/>
                        </a:tabLst>
                      </a:pPr>
                      <a:r>
                        <a:rPr lang="en-US" sz="2400" dirty="0">
                          <a:effectLst/>
                        </a:rPr>
                        <a:t>B</a:t>
                      </a:r>
                      <a:r>
                        <a:rPr lang="kok-IN" sz="2400" dirty="0">
                          <a:effectLst/>
                        </a:rPr>
                        <a:t>.</a:t>
                      </a:r>
                      <a:r>
                        <a:rPr lang="en-US" sz="2400" dirty="0">
                          <a:effectLst/>
                        </a:rPr>
                        <a:t>A </a:t>
                      </a:r>
                      <a:r>
                        <a:rPr lang="en-US" sz="2400" dirty="0" smtClean="0">
                          <a:effectLst/>
                        </a:rPr>
                        <a:t>2</a:t>
                      </a:r>
                      <a:r>
                        <a:rPr lang="en-US" sz="2400" baseline="30000" dirty="0" smtClean="0">
                          <a:effectLst/>
                        </a:rPr>
                        <a:t>nd</a:t>
                      </a:r>
                      <a:r>
                        <a:rPr lang="en-US" sz="2400" baseline="0" dirty="0" smtClean="0">
                          <a:effectLst/>
                        </a:rPr>
                        <a:t> 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</a:rPr>
                        <a:t>Sem</a:t>
                      </a:r>
                      <a:r>
                        <a:rPr lang="en-US" sz="2400" baseline="0" dirty="0" smtClean="0">
                          <a:effectLst/>
                        </a:rPr>
                        <a:t> FYUGP</a:t>
                      </a:r>
                      <a:r>
                        <a:rPr lang="en-US" sz="2400" dirty="0" smtClean="0">
                          <a:effectLst/>
                        </a:rPr>
                        <a:t> Exam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roid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635885" algn="l"/>
                        </a:tabLst>
                      </a:pPr>
                      <a:r>
                        <a:rPr lang="en-US" sz="2400" dirty="0" smtClean="0">
                          <a:effectLst/>
                        </a:rPr>
                        <a:t>2024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roid San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7018736"/>
                  </a:ext>
                </a:extLst>
              </a:tr>
              <a:tr h="6407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5885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roid Sans"/>
                        </a:rPr>
                        <a:t>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roid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5885" algn="l"/>
                        </a:tabLst>
                      </a:pPr>
                      <a:r>
                        <a:rPr lang="en-US" sz="2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Scrutinizer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roid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5885" algn="l"/>
                        </a:tabLst>
                      </a:pPr>
                      <a:r>
                        <a:rPr lang="en-US" sz="2400" dirty="0">
                          <a:effectLst/>
                        </a:rPr>
                        <a:t>B</a:t>
                      </a:r>
                      <a:r>
                        <a:rPr lang="kok-IN" sz="2400" dirty="0">
                          <a:effectLst/>
                        </a:rPr>
                        <a:t>.</a:t>
                      </a:r>
                      <a:r>
                        <a:rPr lang="en-US" sz="2400" dirty="0">
                          <a:effectLst/>
                        </a:rPr>
                        <a:t>A </a:t>
                      </a:r>
                      <a:r>
                        <a:rPr lang="en-US" sz="2400" dirty="0" smtClean="0">
                          <a:effectLst/>
                        </a:rPr>
                        <a:t>2</a:t>
                      </a:r>
                      <a:r>
                        <a:rPr lang="en-US" sz="2400" baseline="30000" dirty="0" smtClean="0">
                          <a:effectLst/>
                        </a:rPr>
                        <a:t>nd</a:t>
                      </a:r>
                      <a:r>
                        <a:rPr lang="en-US" sz="2400" baseline="0" dirty="0" smtClean="0">
                          <a:effectLst/>
                        </a:rPr>
                        <a:t> 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</a:rPr>
                        <a:t>Sem</a:t>
                      </a:r>
                      <a:r>
                        <a:rPr lang="en-US" sz="2400" baseline="0" dirty="0" smtClean="0">
                          <a:effectLst/>
                        </a:rPr>
                        <a:t> FYUGP</a:t>
                      </a:r>
                      <a:r>
                        <a:rPr lang="en-US" sz="2400" dirty="0" smtClean="0">
                          <a:effectLst/>
                        </a:rPr>
                        <a:t> Exam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roid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635885" algn="l"/>
                        </a:tabLst>
                      </a:pPr>
                      <a:r>
                        <a:rPr lang="en-US" sz="2400" dirty="0" smtClean="0">
                          <a:effectLst/>
                        </a:rPr>
                        <a:t>2024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roid San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86947237"/>
                  </a:ext>
                </a:extLst>
              </a:tr>
              <a:tr h="4465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5885" algn="l"/>
                        </a:tabLs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roid Sans"/>
                        </a:rPr>
                        <a:t>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roid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5885" algn="l"/>
                        </a:tabLst>
                      </a:pPr>
                      <a:r>
                        <a:rPr lang="en-US" sz="2400">
                          <a:effectLst/>
                        </a:rPr>
                        <a:t>Examiner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roid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5885" algn="l"/>
                        </a:tabLst>
                      </a:pPr>
                      <a:r>
                        <a:rPr lang="en-US" sz="2400" dirty="0" smtClean="0">
                          <a:effectLst/>
                        </a:rPr>
                        <a:t>   B</a:t>
                      </a:r>
                      <a:r>
                        <a:rPr lang="kok-IN" sz="2400" dirty="0">
                          <a:effectLst/>
                        </a:rPr>
                        <a:t>.</a:t>
                      </a:r>
                      <a:r>
                        <a:rPr lang="en-US" sz="2400" dirty="0">
                          <a:effectLst/>
                        </a:rPr>
                        <a:t>A 1</a:t>
                      </a:r>
                      <a:r>
                        <a:rPr lang="en-US" sz="2400" baseline="30000" dirty="0">
                          <a:effectLst/>
                        </a:rPr>
                        <a:t>st</a:t>
                      </a:r>
                      <a:r>
                        <a:rPr lang="en-US" sz="2400" dirty="0">
                          <a:effectLst/>
                        </a:rPr>
                        <a:t> Semester </a:t>
                      </a:r>
                      <a:r>
                        <a:rPr lang="en-US" sz="2400" dirty="0" smtClean="0">
                          <a:effectLst/>
                        </a:rPr>
                        <a:t>Exam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roid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5885" algn="l"/>
                        </a:tabLst>
                      </a:pPr>
                      <a:r>
                        <a:rPr lang="en-US" sz="2400" dirty="0" smtClean="0">
                          <a:effectLst/>
                        </a:rPr>
                        <a:t>        2024     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roid San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89408193"/>
                  </a:ext>
                </a:extLst>
              </a:tr>
              <a:tr h="4465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5885" algn="l"/>
                        </a:tabLs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roid Sans"/>
                        </a:rPr>
                        <a:t>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roid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5885" algn="l"/>
                        </a:tabLst>
                      </a:pP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INVIGILATOR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5885" algn="l"/>
                        </a:tabLst>
                      </a:pPr>
                      <a:r>
                        <a:rPr lang="en-US" sz="2400" dirty="0">
                          <a:effectLst/>
                        </a:rPr>
                        <a:t>B</a:t>
                      </a:r>
                      <a:r>
                        <a:rPr lang="kok-IN" sz="2400" dirty="0">
                          <a:effectLst/>
                        </a:rPr>
                        <a:t>.</a:t>
                      </a:r>
                      <a:r>
                        <a:rPr lang="en-US" sz="2400" dirty="0">
                          <a:effectLst/>
                        </a:rPr>
                        <a:t>A </a:t>
                      </a:r>
                      <a:r>
                        <a:rPr lang="en-US" sz="2400" dirty="0" smtClean="0">
                          <a:effectLst/>
                        </a:rPr>
                        <a:t>6</a:t>
                      </a:r>
                      <a:r>
                        <a:rPr lang="en-US" sz="2400" baseline="30000" dirty="0" smtClean="0">
                          <a:effectLst/>
                        </a:rPr>
                        <a:t>TH</a:t>
                      </a:r>
                      <a:r>
                        <a:rPr lang="en-US" sz="2400" baseline="0" dirty="0" smtClean="0">
                          <a:effectLst/>
                        </a:rPr>
                        <a:t>  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</a:rPr>
                        <a:t>Sem</a:t>
                      </a:r>
                      <a:r>
                        <a:rPr lang="en-US" sz="2400" baseline="0" dirty="0" smtClean="0">
                          <a:effectLst/>
                        </a:rPr>
                        <a:t> </a:t>
                      </a:r>
                      <a:r>
                        <a:rPr lang="en-US" sz="2400" baseline="0" dirty="0" smtClean="0">
                          <a:effectLst/>
                        </a:rPr>
                        <a:t>CBCS 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 smtClean="0">
                          <a:effectLst/>
                        </a:rPr>
                        <a:t>Exam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roid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635885" algn="l"/>
                        </a:tabLst>
                      </a:pPr>
                      <a:r>
                        <a:rPr lang="en-US" sz="2400" dirty="0" smtClean="0">
                          <a:effectLst/>
                        </a:rPr>
                        <a:t>2023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roid San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548624"/>
                  </a:ext>
                </a:extLst>
              </a:tr>
              <a:tr h="4465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5885" algn="l"/>
                        </a:tabLs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roid Sans"/>
                        </a:rPr>
                        <a:t>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roid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5885" algn="l"/>
                        </a:tabLst>
                      </a:pP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INVIGILATOR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5885" algn="l"/>
                        </a:tabLst>
                      </a:pPr>
                      <a:r>
                        <a:rPr lang="en-US" sz="2400" dirty="0">
                          <a:effectLst/>
                        </a:rPr>
                        <a:t>B</a:t>
                      </a:r>
                      <a:r>
                        <a:rPr lang="kok-IN" sz="2400" dirty="0">
                          <a:effectLst/>
                        </a:rPr>
                        <a:t>.</a:t>
                      </a:r>
                      <a:r>
                        <a:rPr lang="en-US" sz="2400" dirty="0">
                          <a:effectLst/>
                        </a:rPr>
                        <a:t>A </a:t>
                      </a:r>
                      <a:r>
                        <a:rPr lang="en-US" sz="2400" dirty="0" smtClean="0">
                          <a:effectLst/>
                        </a:rPr>
                        <a:t>4</a:t>
                      </a:r>
                      <a:r>
                        <a:rPr lang="en-US" sz="2400" baseline="30000" dirty="0" smtClean="0">
                          <a:effectLst/>
                        </a:rPr>
                        <a:t>TH</a:t>
                      </a:r>
                      <a:r>
                        <a:rPr lang="en-US" sz="2400" baseline="0" dirty="0" smtClean="0">
                          <a:effectLst/>
                        </a:rPr>
                        <a:t>  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</a:rPr>
                        <a:t>Sem</a:t>
                      </a:r>
                      <a:r>
                        <a:rPr lang="en-US" sz="2400" baseline="0" dirty="0" smtClean="0">
                          <a:effectLst/>
                        </a:rPr>
                        <a:t> FYUGP</a:t>
                      </a:r>
                      <a:r>
                        <a:rPr lang="en-US" sz="2400" dirty="0" smtClean="0">
                          <a:effectLst/>
                        </a:rPr>
                        <a:t> Exam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roid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635885" algn="l"/>
                        </a:tabLst>
                      </a:pPr>
                      <a:r>
                        <a:rPr lang="en-US" sz="2400" dirty="0" smtClean="0">
                          <a:effectLst/>
                        </a:rPr>
                        <a:t>2023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roid San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15024152"/>
                  </a:ext>
                </a:extLst>
              </a:tr>
              <a:tr h="4465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5885" algn="l"/>
                        </a:tabLs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roid Sans"/>
                        </a:rPr>
                        <a:t>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roid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5885" algn="l"/>
                        </a:tabLst>
                      </a:pP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INVIGILATOR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5885" algn="l"/>
                        </a:tabLst>
                      </a:pPr>
                      <a:r>
                        <a:rPr lang="en-US" sz="2400" dirty="0">
                          <a:effectLst/>
                        </a:rPr>
                        <a:t>B</a:t>
                      </a:r>
                      <a:r>
                        <a:rPr lang="kok-IN" sz="2400" dirty="0">
                          <a:effectLst/>
                        </a:rPr>
                        <a:t>.</a:t>
                      </a:r>
                      <a:r>
                        <a:rPr lang="en-US" sz="2400" dirty="0">
                          <a:effectLst/>
                        </a:rPr>
                        <a:t>A </a:t>
                      </a:r>
                      <a:r>
                        <a:rPr lang="en-US" sz="2400" dirty="0" smtClean="0">
                          <a:effectLst/>
                        </a:rPr>
                        <a:t>2</a:t>
                      </a:r>
                      <a:r>
                        <a:rPr lang="en-US" sz="2400" baseline="30000" dirty="0" smtClean="0">
                          <a:effectLst/>
                        </a:rPr>
                        <a:t>nd</a:t>
                      </a:r>
                      <a:r>
                        <a:rPr lang="en-US" sz="2400" baseline="0" dirty="0" smtClean="0">
                          <a:effectLst/>
                        </a:rPr>
                        <a:t> 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</a:rPr>
                        <a:t>Sem</a:t>
                      </a:r>
                      <a:r>
                        <a:rPr lang="en-US" sz="2400" baseline="0" dirty="0" smtClean="0">
                          <a:effectLst/>
                        </a:rPr>
                        <a:t> FYUGP</a:t>
                      </a:r>
                      <a:r>
                        <a:rPr lang="en-US" sz="2400" dirty="0" smtClean="0">
                          <a:effectLst/>
                        </a:rPr>
                        <a:t> Exam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roid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635885" algn="l"/>
                        </a:tabLst>
                      </a:pPr>
                      <a:r>
                        <a:rPr lang="en-US" sz="2400" dirty="0" smtClean="0">
                          <a:effectLst/>
                        </a:rPr>
                        <a:t>2024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roid San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3238527"/>
                  </a:ext>
                </a:extLst>
              </a:tr>
              <a:tr h="4465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5885" algn="l"/>
                        </a:tabLs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roid Sans"/>
                        </a:rPr>
                        <a:t>9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roid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5885" algn="l"/>
                        </a:tabLst>
                      </a:pP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INVIGILATOR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5885" algn="l"/>
                        </a:tabLst>
                      </a:pPr>
                      <a:r>
                        <a:rPr lang="en-US" sz="2400" dirty="0">
                          <a:effectLst/>
                        </a:rPr>
                        <a:t>B</a:t>
                      </a:r>
                      <a:r>
                        <a:rPr lang="kok-IN" sz="2400" dirty="0">
                          <a:effectLst/>
                        </a:rPr>
                        <a:t>.</a:t>
                      </a:r>
                      <a:r>
                        <a:rPr lang="en-US" sz="2400" dirty="0">
                          <a:effectLst/>
                        </a:rPr>
                        <a:t>A </a:t>
                      </a:r>
                      <a:r>
                        <a:rPr lang="en-US" sz="2400" dirty="0" smtClean="0">
                          <a:effectLst/>
                        </a:rPr>
                        <a:t>4</a:t>
                      </a:r>
                      <a:r>
                        <a:rPr lang="en-US" sz="2400" baseline="30000" dirty="0" smtClean="0">
                          <a:effectLst/>
                        </a:rPr>
                        <a:t>TH</a:t>
                      </a:r>
                      <a:r>
                        <a:rPr lang="en-US" sz="2400" baseline="0" dirty="0" smtClean="0">
                          <a:effectLst/>
                        </a:rPr>
                        <a:t>  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</a:rPr>
                        <a:t>Sem</a:t>
                      </a:r>
                      <a:r>
                        <a:rPr lang="en-US" sz="2400" baseline="0" dirty="0" smtClean="0">
                          <a:effectLst/>
                        </a:rPr>
                        <a:t> </a:t>
                      </a:r>
                      <a:r>
                        <a:rPr lang="en-US" sz="2400" baseline="0" dirty="0" smtClean="0">
                          <a:effectLst/>
                        </a:rPr>
                        <a:t>CBCS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 smtClean="0">
                          <a:effectLst/>
                        </a:rPr>
                        <a:t>Exam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roid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635885" algn="l"/>
                        </a:tabLst>
                      </a:pPr>
                      <a:r>
                        <a:rPr lang="en-US" sz="2400" dirty="0" smtClean="0">
                          <a:effectLst/>
                        </a:rPr>
                        <a:t>2024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roid San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72032989"/>
                  </a:ext>
                </a:extLst>
              </a:tr>
              <a:tr h="4465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5885" algn="l"/>
                        </a:tabLs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roid Sans"/>
                        </a:rPr>
                        <a:t>10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roid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5885" algn="l"/>
                        </a:tabLst>
                      </a:pP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roid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5885" algn="l"/>
                        </a:tabLs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roid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5885" algn="l"/>
                        </a:tabLs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roid San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4186208"/>
                  </a:ext>
                </a:extLst>
              </a:tr>
              <a:tr h="4465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5885" algn="l"/>
                        </a:tabLs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roid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5885" algn="l"/>
                        </a:tabLst>
                      </a:pP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roid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5885" algn="l"/>
                        </a:tabLs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roid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5885" algn="l"/>
                        </a:tabLs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roid San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25967949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703513" y="332656"/>
            <a:ext cx="97451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EXAM</a:t>
            </a:r>
            <a:r>
              <a:rPr lang="en-US" sz="2800" b="1" spc="-25" dirty="0" smtClean="0">
                <a:solidFill>
                  <a:srgbClr val="FF0000"/>
                </a:solidFill>
                <a:latin typeface="Times New Roman"/>
                <a:cs typeface="Times New Roman"/>
              </a:rPr>
              <a:t>INE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E,</a:t>
            </a:r>
            <a:r>
              <a:rPr lang="en-US" sz="2800" b="1" spc="-1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800" b="1" spc="-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SCRUTINIZER &amp; INVIGILATOR</a:t>
            </a:r>
            <a:r>
              <a:rPr lang="en-US" sz="2800" b="1" spc="-3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879246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1F5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475</TotalTime>
  <Words>2207</Words>
  <Application>Microsoft Office PowerPoint</Application>
  <PresentationFormat>Widescreen</PresentationFormat>
  <Paragraphs>753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Arial</vt:lpstr>
      <vt:lpstr>Arial Black</vt:lpstr>
      <vt:lpstr>Calibri</vt:lpstr>
      <vt:lpstr>Droid Sans</vt:lpstr>
      <vt:lpstr>Georgia</vt:lpstr>
      <vt:lpstr>Kokila</vt:lpstr>
      <vt:lpstr>Mangal</vt:lpstr>
      <vt:lpstr>Tahoma</vt:lpstr>
      <vt:lpstr>Times New Roman</vt:lpstr>
      <vt:lpstr>Verdana</vt:lpstr>
      <vt:lpstr>Office Theme</vt:lpstr>
      <vt:lpstr>PERSONAL PROFILE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 IN CHARGE, SPOT EVALUATOR , INVIGILATOR &amp; EXAMINER DUTY : 2021-22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NATIONAL WORKSHOP: 2021-22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Departmental Wall Magazine: : VANGUARD</vt:lpstr>
      <vt:lpstr>AWARD :</vt:lpstr>
      <vt:lpstr>PowerPoint Presentation</vt:lpstr>
      <vt:lpstr>PowerPoint Presentation</vt:lpstr>
      <vt:lpstr>PowerPoint Presentation</vt:lpstr>
      <vt:lpstr>Teaching in Various L.P. Schools : 2021-22</vt:lpstr>
      <vt:lpstr>Exam. In- charge, Evaluator, Invigilator etc.</vt:lpstr>
      <vt:lpstr>Free Remedial / Tutorial Class :2021-22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44</cp:revision>
  <dcterms:created xsi:type="dcterms:W3CDTF">2024-11-22T14:12:34Z</dcterms:created>
  <dcterms:modified xsi:type="dcterms:W3CDTF">2024-11-23T14:45:10Z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2022-06-29T00:00:00Z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2024-11-22T00:00:00Z</vt:filetime>
  </property>
  <property fmtid="{D5CDD505-2E9C-101B-9397-08002B2CF9AE}" pid="5" name="Producer">
    <vt:lpwstr>Microsoft® PowerPoint® 2016</vt:lpwstr>
  </property>
</Properties>
</file>